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4" r:id="rId2"/>
  </p:sldMasterIdLst>
  <p:notesMasterIdLst>
    <p:notesMasterId r:id="rId19"/>
  </p:notesMasterIdLst>
  <p:sldIdLst>
    <p:sldId id="256" r:id="rId3"/>
    <p:sldId id="262" r:id="rId4"/>
    <p:sldId id="261" r:id="rId5"/>
    <p:sldId id="265" r:id="rId6"/>
    <p:sldId id="268" r:id="rId7"/>
    <p:sldId id="273" r:id="rId8"/>
    <p:sldId id="270" r:id="rId9"/>
    <p:sldId id="272" r:id="rId10"/>
    <p:sldId id="260" r:id="rId11"/>
    <p:sldId id="264" r:id="rId12"/>
    <p:sldId id="259" r:id="rId13"/>
    <p:sldId id="263" r:id="rId14"/>
    <p:sldId id="267" r:id="rId15"/>
    <p:sldId id="271" r:id="rId16"/>
    <p:sldId id="258" r:id="rId17"/>
    <p:sldId id="266" r:id="rId18"/>
  </p:sldIdLst>
  <p:sldSz cx="12192000" cy="6858000"/>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75" d="100"/>
          <a:sy n="75" d="100"/>
        </p:scale>
        <p:origin x="97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734980-17D6-4EC6-97C4-378B1DD5E2B5}" type="datetimeFigureOut">
              <a:rPr lang="en-IN" smtClean="0"/>
              <a:t>07-03-2025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9F509E-48D7-4865-B1E9-2E5B8269497F}" type="slidenum">
              <a:rPr lang="en-IN" smtClean="0"/>
              <a:t>‹#›</a:t>
            </a:fld>
            <a:endParaRPr lang="en-IN"/>
          </a:p>
        </p:txBody>
      </p:sp>
    </p:spTree>
    <p:extLst>
      <p:ext uri="{BB962C8B-B14F-4D97-AF65-F5344CB8AC3E}">
        <p14:creationId xmlns:p14="http://schemas.microsoft.com/office/powerpoint/2010/main" val="294351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5072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a:extLst>
            <a:ext uri="{FF2B5EF4-FFF2-40B4-BE49-F238E27FC236}">
              <a16:creationId xmlns:a16="http://schemas.microsoft.com/office/drawing/2014/main" id="{A42BCD79-B77A-A115-7B54-21145A25BDB1}"/>
            </a:ext>
          </a:extLst>
        </p:cNvPr>
        <p:cNvGrpSpPr/>
        <p:nvPr/>
      </p:nvGrpSpPr>
      <p:grpSpPr>
        <a:xfrm>
          <a:off x="0" y="0"/>
          <a:ext cx="0" cy="0"/>
          <a:chOff x="0" y="0"/>
          <a:chExt cx="0" cy="0"/>
        </a:xfrm>
      </p:grpSpPr>
      <p:sp>
        <p:nvSpPr>
          <p:cNvPr id="217" name="Google Shape;217;g54dda1946d_6_322:notes">
            <a:extLst>
              <a:ext uri="{FF2B5EF4-FFF2-40B4-BE49-F238E27FC236}">
                <a16:creationId xmlns:a16="http://schemas.microsoft.com/office/drawing/2014/main" id="{E6B70593-BBC2-62C9-F28A-A8085063AC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54dda1946d_6_322:notes">
            <a:extLst>
              <a:ext uri="{FF2B5EF4-FFF2-40B4-BE49-F238E27FC236}">
                <a16:creationId xmlns:a16="http://schemas.microsoft.com/office/drawing/2014/main" id="{C90E518D-6C0A-FBCB-327E-9C0620466A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522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8030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a:extLst>
            <a:ext uri="{FF2B5EF4-FFF2-40B4-BE49-F238E27FC236}">
              <a16:creationId xmlns:a16="http://schemas.microsoft.com/office/drawing/2014/main" id="{49D084BC-F41E-13FB-5144-DADBC54857F6}"/>
            </a:ext>
          </a:extLst>
        </p:cNvPr>
        <p:cNvGrpSpPr/>
        <p:nvPr/>
      </p:nvGrpSpPr>
      <p:grpSpPr>
        <a:xfrm>
          <a:off x="0" y="0"/>
          <a:ext cx="0" cy="0"/>
          <a:chOff x="0" y="0"/>
          <a:chExt cx="0" cy="0"/>
        </a:xfrm>
      </p:grpSpPr>
      <p:sp>
        <p:nvSpPr>
          <p:cNvPr id="241" name="Google Shape;241;g13c8230601d_0_20:notes">
            <a:extLst>
              <a:ext uri="{FF2B5EF4-FFF2-40B4-BE49-F238E27FC236}">
                <a16:creationId xmlns:a16="http://schemas.microsoft.com/office/drawing/2014/main" id="{04119F53-A4D7-68AC-AE9A-6C7631C2B28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3c8230601d_0_20:notes">
            <a:extLst>
              <a:ext uri="{FF2B5EF4-FFF2-40B4-BE49-F238E27FC236}">
                <a16:creationId xmlns:a16="http://schemas.microsoft.com/office/drawing/2014/main" id="{35E14F94-0042-9A33-6F30-1EF429E313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162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2866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a:extLst>
            <a:ext uri="{FF2B5EF4-FFF2-40B4-BE49-F238E27FC236}">
              <a16:creationId xmlns:a16="http://schemas.microsoft.com/office/drawing/2014/main" id="{69CC162A-1057-6CBA-2FF0-1DB26B8E00F8}"/>
            </a:ext>
          </a:extLst>
        </p:cNvPr>
        <p:cNvGrpSpPr/>
        <p:nvPr/>
      </p:nvGrpSpPr>
      <p:grpSpPr>
        <a:xfrm>
          <a:off x="0" y="0"/>
          <a:ext cx="0" cy="0"/>
          <a:chOff x="0" y="0"/>
          <a:chExt cx="0" cy="0"/>
        </a:xfrm>
      </p:grpSpPr>
      <p:sp>
        <p:nvSpPr>
          <p:cNvPr id="286" name="Google Shape;286;g54dda1946d_4_2685:notes">
            <a:extLst>
              <a:ext uri="{FF2B5EF4-FFF2-40B4-BE49-F238E27FC236}">
                <a16:creationId xmlns:a16="http://schemas.microsoft.com/office/drawing/2014/main" id="{1692AC46-8E63-EBA1-3EE3-92EADB81E0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54dda1946d_4_2685:notes">
            <a:extLst>
              <a:ext uri="{FF2B5EF4-FFF2-40B4-BE49-F238E27FC236}">
                <a16:creationId xmlns:a16="http://schemas.microsoft.com/office/drawing/2014/main" id="{B266DB08-0809-E17F-EE10-1214038DAF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3837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5"/>
        <p:cNvGrpSpPr/>
        <p:nvPr/>
      </p:nvGrpSpPr>
      <p:grpSpPr>
        <a:xfrm>
          <a:off x="0" y="0"/>
          <a:ext cx="0" cy="0"/>
          <a:chOff x="0" y="0"/>
          <a:chExt cx="0" cy="0"/>
        </a:xfrm>
      </p:grpSpPr>
      <p:grpSp>
        <p:nvGrpSpPr>
          <p:cNvPr id="56" name="Google Shape;56;p7"/>
          <p:cNvGrpSpPr/>
          <p:nvPr/>
        </p:nvGrpSpPr>
        <p:grpSpPr>
          <a:xfrm>
            <a:off x="-596050" y="-255266"/>
            <a:ext cx="11664867" cy="7512167"/>
            <a:chOff x="-447037" y="-191450"/>
            <a:chExt cx="8748650" cy="5634125"/>
          </a:xfrm>
        </p:grpSpPr>
        <p:sp>
          <p:nvSpPr>
            <p:cNvPr id="57" name="Google Shape;57;p7"/>
            <p:cNvSpPr/>
            <p:nvPr/>
          </p:nvSpPr>
          <p:spPr>
            <a:xfrm>
              <a:off x="6839713" y="-19145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7"/>
            <p:cNvSpPr/>
            <p:nvPr/>
          </p:nvSpPr>
          <p:spPr>
            <a:xfrm>
              <a:off x="-447037" y="1187025"/>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7"/>
            <p:cNvSpPr/>
            <p:nvPr/>
          </p:nvSpPr>
          <p:spPr>
            <a:xfrm>
              <a:off x="2792738" y="3980775"/>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0" name="Google Shape;60;p7"/>
          <p:cNvSpPr txBox="1">
            <a:spLocks noGrp="1"/>
          </p:cNvSpPr>
          <p:nvPr>
            <p:ph type="title"/>
          </p:nvPr>
        </p:nvSpPr>
        <p:spPr>
          <a:xfrm>
            <a:off x="5561433" y="784497"/>
            <a:ext cx="5679600" cy="1674400"/>
          </a:xfrm>
          <a:prstGeom prst="rect">
            <a:avLst/>
          </a:prstGeom>
        </p:spPr>
        <p:txBody>
          <a:bodyPr spcFirstLastPara="1" wrap="square" lIns="91425" tIns="91425" rIns="91425" bIns="91425" anchor="t" anchorCtr="0">
            <a:noAutofit/>
          </a:bodyPr>
          <a:lstStyle>
            <a:lvl1pPr lvl="0" algn="r" rtl="0">
              <a:lnSpc>
                <a:spcPct val="90000"/>
              </a:lnSpc>
              <a:spcBef>
                <a:spcPts val="0"/>
              </a:spcBef>
              <a:spcAft>
                <a:spcPts val="0"/>
              </a:spcAft>
              <a:buSzPts val="3500"/>
              <a:buNone/>
              <a:defRPr sz="5333">
                <a:latin typeface="DM Serif Display"/>
                <a:ea typeface="DM Serif Display"/>
                <a:cs typeface="DM Serif Display"/>
                <a:sym typeface="DM Serif Display"/>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grpSp>
        <p:nvGrpSpPr>
          <p:cNvPr id="61" name="Google Shape;61;p7"/>
          <p:cNvGrpSpPr/>
          <p:nvPr/>
        </p:nvGrpSpPr>
        <p:grpSpPr>
          <a:xfrm>
            <a:off x="948513" y="703600"/>
            <a:ext cx="10292667" cy="5435067"/>
            <a:chOff x="711385" y="527700"/>
            <a:chExt cx="7719500" cy="4076300"/>
          </a:xfrm>
        </p:grpSpPr>
        <p:cxnSp>
          <p:nvCxnSpPr>
            <p:cNvPr id="62" name="Google Shape;62;p7"/>
            <p:cNvCxnSpPr/>
            <p:nvPr/>
          </p:nvCxnSpPr>
          <p:spPr>
            <a:xfrm>
              <a:off x="721785" y="527700"/>
              <a:ext cx="7709100" cy="0"/>
            </a:xfrm>
            <a:prstGeom prst="straightConnector1">
              <a:avLst/>
            </a:prstGeom>
            <a:noFill/>
            <a:ln w="9525" cap="flat" cmpd="sng">
              <a:solidFill>
                <a:schemeClr val="lt1"/>
              </a:solidFill>
              <a:prstDash val="solid"/>
              <a:round/>
              <a:headEnd type="none" w="med" len="med"/>
              <a:tailEnd type="none" w="med" len="med"/>
            </a:ln>
          </p:spPr>
        </p:cxnSp>
        <p:cxnSp>
          <p:nvCxnSpPr>
            <p:cNvPr id="63" name="Google Shape;63;p7"/>
            <p:cNvCxnSpPr/>
            <p:nvPr/>
          </p:nvCxnSpPr>
          <p:spPr>
            <a:xfrm>
              <a:off x="711385" y="4604000"/>
              <a:ext cx="7709100" cy="0"/>
            </a:xfrm>
            <a:prstGeom prst="straightConnector1">
              <a:avLst/>
            </a:prstGeom>
            <a:noFill/>
            <a:ln w="9525" cap="flat" cmpd="sng">
              <a:solidFill>
                <a:schemeClr val="lt1"/>
              </a:solidFill>
              <a:prstDash val="solid"/>
              <a:round/>
              <a:headEnd type="none" w="med" len="med"/>
              <a:tailEnd type="none" w="med" len="med"/>
            </a:ln>
          </p:spPr>
        </p:cxnSp>
      </p:grpSp>
      <p:sp>
        <p:nvSpPr>
          <p:cNvPr id="64" name="Google Shape;64;p7"/>
          <p:cNvSpPr>
            <a:spLocks noGrp="1"/>
          </p:cNvSpPr>
          <p:nvPr>
            <p:ph type="pic" idx="2"/>
          </p:nvPr>
        </p:nvSpPr>
        <p:spPr>
          <a:xfrm>
            <a:off x="950967" y="1492600"/>
            <a:ext cx="3872800" cy="3872800"/>
          </a:xfrm>
          <a:prstGeom prst="ellipse">
            <a:avLst/>
          </a:prstGeom>
          <a:noFill/>
          <a:ln>
            <a:noFill/>
          </a:ln>
        </p:spPr>
      </p:sp>
      <p:sp>
        <p:nvSpPr>
          <p:cNvPr id="65" name="Google Shape;65;p7"/>
          <p:cNvSpPr txBox="1">
            <a:spLocks noGrp="1"/>
          </p:cNvSpPr>
          <p:nvPr>
            <p:ph type="subTitle" idx="1"/>
          </p:nvPr>
        </p:nvSpPr>
        <p:spPr>
          <a:xfrm>
            <a:off x="5557000" y="2512008"/>
            <a:ext cx="5679600" cy="350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Font typeface="Inter"/>
              <a:buNone/>
              <a:defRPr sz="1467">
                <a:latin typeface="Inter"/>
                <a:ea typeface="Inter"/>
                <a:cs typeface="Inter"/>
                <a:sym typeface="Inter"/>
              </a:defRPr>
            </a:lvl1pPr>
            <a:lvl2pPr lvl="1" algn="ctr" rtl="0">
              <a:lnSpc>
                <a:spcPct val="100000"/>
              </a:lnSpc>
              <a:spcBef>
                <a:spcPts val="0"/>
              </a:spcBef>
              <a:spcAft>
                <a:spcPts val="0"/>
              </a:spcAft>
              <a:buSzPts val="1100"/>
              <a:buFont typeface="Inter"/>
              <a:buNone/>
              <a:defRPr sz="1467">
                <a:latin typeface="Inter"/>
                <a:ea typeface="Inter"/>
                <a:cs typeface="Inter"/>
                <a:sym typeface="Inter"/>
              </a:defRPr>
            </a:lvl2pPr>
            <a:lvl3pPr lvl="2" algn="ctr" rtl="0">
              <a:lnSpc>
                <a:spcPct val="100000"/>
              </a:lnSpc>
              <a:spcBef>
                <a:spcPts val="2133"/>
              </a:spcBef>
              <a:spcAft>
                <a:spcPts val="0"/>
              </a:spcAft>
              <a:buSzPts val="1100"/>
              <a:buFont typeface="Inter"/>
              <a:buNone/>
              <a:defRPr sz="1467">
                <a:latin typeface="Inter"/>
                <a:ea typeface="Inter"/>
                <a:cs typeface="Inter"/>
                <a:sym typeface="Inter"/>
              </a:defRPr>
            </a:lvl3pPr>
            <a:lvl4pPr lvl="3" algn="ctr" rtl="0">
              <a:lnSpc>
                <a:spcPct val="100000"/>
              </a:lnSpc>
              <a:spcBef>
                <a:spcPts val="2133"/>
              </a:spcBef>
              <a:spcAft>
                <a:spcPts val="0"/>
              </a:spcAft>
              <a:buSzPts val="1100"/>
              <a:buFont typeface="Inter"/>
              <a:buNone/>
              <a:defRPr sz="1467">
                <a:latin typeface="Inter"/>
                <a:ea typeface="Inter"/>
                <a:cs typeface="Inter"/>
                <a:sym typeface="Inter"/>
              </a:defRPr>
            </a:lvl4pPr>
            <a:lvl5pPr lvl="4" algn="ctr" rtl="0">
              <a:lnSpc>
                <a:spcPct val="100000"/>
              </a:lnSpc>
              <a:spcBef>
                <a:spcPts val="2133"/>
              </a:spcBef>
              <a:spcAft>
                <a:spcPts val="0"/>
              </a:spcAft>
              <a:buSzPts val="1100"/>
              <a:buFont typeface="Inter"/>
              <a:buNone/>
              <a:defRPr sz="1467">
                <a:latin typeface="Inter"/>
                <a:ea typeface="Inter"/>
                <a:cs typeface="Inter"/>
                <a:sym typeface="Inter"/>
              </a:defRPr>
            </a:lvl5pPr>
            <a:lvl6pPr lvl="5" algn="ctr" rtl="0">
              <a:lnSpc>
                <a:spcPct val="100000"/>
              </a:lnSpc>
              <a:spcBef>
                <a:spcPts val="2133"/>
              </a:spcBef>
              <a:spcAft>
                <a:spcPts val="0"/>
              </a:spcAft>
              <a:buSzPts val="1100"/>
              <a:buFont typeface="Inter"/>
              <a:buNone/>
              <a:defRPr sz="1467">
                <a:latin typeface="Inter"/>
                <a:ea typeface="Inter"/>
                <a:cs typeface="Inter"/>
                <a:sym typeface="Inter"/>
              </a:defRPr>
            </a:lvl6pPr>
            <a:lvl7pPr lvl="6" algn="ctr" rtl="0">
              <a:lnSpc>
                <a:spcPct val="100000"/>
              </a:lnSpc>
              <a:spcBef>
                <a:spcPts val="2133"/>
              </a:spcBef>
              <a:spcAft>
                <a:spcPts val="0"/>
              </a:spcAft>
              <a:buSzPts val="1100"/>
              <a:buFont typeface="Inter"/>
              <a:buNone/>
              <a:defRPr sz="1467">
                <a:latin typeface="Inter"/>
                <a:ea typeface="Inter"/>
                <a:cs typeface="Inter"/>
                <a:sym typeface="Inter"/>
              </a:defRPr>
            </a:lvl7pPr>
            <a:lvl8pPr lvl="7" algn="ctr" rtl="0">
              <a:lnSpc>
                <a:spcPct val="100000"/>
              </a:lnSpc>
              <a:spcBef>
                <a:spcPts val="2133"/>
              </a:spcBef>
              <a:spcAft>
                <a:spcPts val="0"/>
              </a:spcAft>
              <a:buSzPts val="1100"/>
              <a:buFont typeface="Inter"/>
              <a:buNone/>
              <a:defRPr sz="1467">
                <a:latin typeface="Inter"/>
                <a:ea typeface="Inter"/>
                <a:cs typeface="Inter"/>
                <a:sym typeface="Inter"/>
              </a:defRPr>
            </a:lvl8pPr>
            <a:lvl9pPr lvl="8" algn="ctr" rtl="0">
              <a:lnSpc>
                <a:spcPct val="100000"/>
              </a:lnSpc>
              <a:spcBef>
                <a:spcPts val="2133"/>
              </a:spcBef>
              <a:spcAft>
                <a:spcPts val="2133"/>
              </a:spcAft>
              <a:buSzPts val="1100"/>
              <a:buFont typeface="Inter"/>
              <a:buNone/>
              <a:defRPr sz="1467">
                <a:latin typeface="Inter"/>
                <a:ea typeface="Inter"/>
                <a:cs typeface="Inter"/>
                <a:sym typeface="Inter"/>
              </a:defRPr>
            </a:lvl9pPr>
          </a:lstStyle>
          <a:p>
            <a:r>
              <a:rPr lang="en-US"/>
              <a:t>Click to edit Master subtitle style</a:t>
            </a:r>
            <a:endParaRPr/>
          </a:p>
        </p:txBody>
      </p:sp>
    </p:spTree>
    <p:extLst>
      <p:ext uri="{BB962C8B-B14F-4D97-AF65-F5344CB8AC3E}">
        <p14:creationId xmlns:p14="http://schemas.microsoft.com/office/powerpoint/2010/main" val="3841231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2443B-66C7-0FDE-7B9E-3F46DCA7E4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CD764A4-AD01-6103-04F5-549267C801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0ED16B4-9A64-BA84-BECE-9ED3A8758A8B}"/>
              </a:ext>
            </a:extLst>
          </p:cNvPr>
          <p:cNvSpPr>
            <a:spLocks noGrp="1"/>
          </p:cNvSpPr>
          <p:nvPr>
            <p:ph type="dt" sz="half" idx="10"/>
          </p:nvPr>
        </p:nvSpPr>
        <p:spPr/>
        <p:txBody>
          <a:bodyPr/>
          <a:lstStyle/>
          <a:p>
            <a:fld id="{BB408C30-C8F8-4A4C-A94A-8D9909134811}" type="datetimeFigureOut">
              <a:rPr lang="en-IN" smtClean="0"/>
              <a:t>07-03-2025</a:t>
            </a:fld>
            <a:endParaRPr lang="en-IN"/>
          </a:p>
        </p:txBody>
      </p:sp>
      <p:sp>
        <p:nvSpPr>
          <p:cNvPr id="5" name="Footer Placeholder 4">
            <a:extLst>
              <a:ext uri="{FF2B5EF4-FFF2-40B4-BE49-F238E27FC236}">
                <a16:creationId xmlns:a16="http://schemas.microsoft.com/office/drawing/2014/main" id="{9EAA525E-B831-B687-118C-523AB815C0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45DB92D-BC50-E97E-D10E-738AAA74619D}"/>
              </a:ext>
            </a:extLst>
          </p:cNvPr>
          <p:cNvSpPr>
            <a:spLocks noGrp="1"/>
          </p:cNvSpPr>
          <p:nvPr>
            <p:ph type="sldNum" sz="quarter" idx="12"/>
          </p:nvPr>
        </p:nvSpPr>
        <p:spPr/>
        <p:txBody>
          <a:bodyPr/>
          <a:lstStyle/>
          <a:p>
            <a:fld id="{6D6F09AD-C062-427F-88F5-C2D874E37F81}" type="slidenum">
              <a:rPr lang="en-IN" smtClean="0"/>
              <a:t>‹#›</a:t>
            </a:fld>
            <a:endParaRPr lang="en-IN"/>
          </a:p>
        </p:txBody>
      </p:sp>
    </p:spTree>
    <p:extLst>
      <p:ext uri="{BB962C8B-B14F-4D97-AF65-F5344CB8AC3E}">
        <p14:creationId xmlns:p14="http://schemas.microsoft.com/office/powerpoint/2010/main" val="797315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B7986-317E-118B-6CA5-8195ADF6710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DFBBC4A-FD79-7AF9-3095-B6FA8C3DCF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D57D22-555A-2D5E-DEB6-3C8812E0192A}"/>
              </a:ext>
            </a:extLst>
          </p:cNvPr>
          <p:cNvSpPr>
            <a:spLocks noGrp="1"/>
          </p:cNvSpPr>
          <p:nvPr>
            <p:ph type="dt" sz="half" idx="10"/>
          </p:nvPr>
        </p:nvSpPr>
        <p:spPr/>
        <p:txBody>
          <a:bodyPr/>
          <a:lstStyle/>
          <a:p>
            <a:fld id="{BB408C30-C8F8-4A4C-A94A-8D9909134811}" type="datetimeFigureOut">
              <a:rPr lang="en-IN" smtClean="0"/>
              <a:t>07-03-2025</a:t>
            </a:fld>
            <a:endParaRPr lang="en-IN"/>
          </a:p>
        </p:txBody>
      </p:sp>
      <p:sp>
        <p:nvSpPr>
          <p:cNvPr id="5" name="Footer Placeholder 4">
            <a:extLst>
              <a:ext uri="{FF2B5EF4-FFF2-40B4-BE49-F238E27FC236}">
                <a16:creationId xmlns:a16="http://schemas.microsoft.com/office/drawing/2014/main" id="{B84F5929-A3A0-1132-6B0B-E6CC4961052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6C1C06-24B0-51C2-7E87-91C56AC7B6DD}"/>
              </a:ext>
            </a:extLst>
          </p:cNvPr>
          <p:cNvSpPr>
            <a:spLocks noGrp="1"/>
          </p:cNvSpPr>
          <p:nvPr>
            <p:ph type="sldNum" sz="quarter" idx="12"/>
          </p:nvPr>
        </p:nvSpPr>
        <p:spPr/>
        <p:txBody>
          <a:bodyPr/>
          <a:lstStyle/>
          <a:p>
            <a:fld id="{6D6F09AD-C062-427F-88F5-C2D874E37F81}" type="slidenum">
              <a:rPr lang="en-IN" smtClean="0"/>
              <a:t>‹#›</a:t>
            </a:fld>
            <a:endParaRPr lang="en-IN"/>
          </a:p>
        </p:txBody>
      </p:sp>
    </p:spTree>
    <p:extLst>
      <p:ext uri="{BB962C8B-B14F-4D97-AF65-F5344CB8AC3E}">
        <p14:creationId xmlns:p14="http://schemas.microsoft.com/office/powerpoint/2010/main" val="3085104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5"/>
        <p:cNvGrpSpPr/>
        <p:nvPr/>
      </p:nvGrpSpPr>
      <p:grpSpPr>
        <a:xfrm>
          <a:off x="0" y="0"/>
          <a:ext cx="0" cy="0"/>
          <a:chOff x="0" y="0"/>
          <a:chExt cx="0" cy="0"/>
        </a:xfrm>
      </p:grpSpPr>
      <p:grpSp>
        <p:nvGrpSpPr>
          <p:cNvPr id="56" name="Google Shape;56;p7"/>
          <p:cNvGrpSpPr/>
          <p:nvPr/>
        </p:nvGrpSpPr>
        <p:grpSpPr>
          <a:xfrm>
            <a:off x="-596050" y="-255266"/>
            <a:ext cx="11664867" cy="7512167"/>
            <a:chOff x="-447037" y="-191450"/>
            <a:chExt cx="8748650" cy="5634125"/>
          </a:xfrm>
        </p:grpSpPr>
        <p:sp>
          <p:nvSpPr>
            <p:cNvPr id="57" name="Google Shape;57;p7"/>
            <p:cNvSpPr/>
            <p:nvPr/>
          </p:nvSpPr>
          <p:spPr>
            <a:xfrm>
              <a:off x="6839713" y="-19145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58;p7"/>
            <p:cNvSpPr/>
            <p:nvPr/>
          </p:nvSpPr>
          <p:spPr>
            <a:xfrm>
              <a:off x="-447037" y="1187025"/>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59;p7"/>
            <p:cNvSpPr/>
            <p:nvPr/>
          </p:nvSpPr>
          <p:spPr>
            <a:xfrm>
              <a:off x="2792738" y="3980775"/>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grpSp>
      <p:sp>
        <p:nvSpPr>
          <p:cNvPr id="60" name="Google Shape;60;p7"/>
          <p:cNvSpPr txBox="1">
            <a:spLocks noGrp="1"/>
          </p:cNvSpPr>
          <p:nvPr>
            <p:ph type="title"/>
          </p:nvPr>
        </p:nvSpPr>
        <p:spPr>
          <a:xfrm>
            <a:off x="5561433" y="784497"/>
            <a:ext cx="5679600" cy="1674400"/>
          </a:xfrm>
          <a:prstGeom prst="rect">
            <a:avLst/>
          </a:prstGeom>
        </p:spPr>
        <p:txBody>
          <a:bodyPr spcFirstLastPara="1" wrap="square" lIns="91425" tIns="91425" rIns="91425" bIns="91425" anchor="t" anchorCtr="0">
            <a:noAutofit/>
          </a:bodyPr>
          <a:lstStyle>
            <a:lvl1pPr lvl="0" algn="r" rtl="0">
              <a:lnSpc>
                <a:spcPct val="90000"/>
              </a:lnSpc>
              <a:spcBef>
                <a:spcPts val="0"/>
              </a:spcBef>
              <a:spcAft>
                <a:spcPts val="0"/>
              </a:spcAft>
              <a:buSzPts val="3500"/>
              <a:buNone/>
              <a:defRPr sz="5333">
                <a:latin typeface="DM Serif Display"/>
                <a:ea typeface="DM Serif Display"/>
                <a:cs typeface="DM Serif Display"/>
                <a:sym typeface="DM Serif Display"/>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1" name="Google Shape;61;p7"/>
          <p:cNvGrpSpPr/>
          <p:nvPr/>
        </p:nvGrpSpPr>
        <p:grpSpPr>
          <a:xfrm>
            <a:off x="948513" y="703600"/>
            <a:ext cx="10292667" cy="5435067"/>
            <a:chOff x="711385" y="527700"/>
            <a:chExt cx="7719500" cy="4076300"/>
          </a:xfrm>
        </p:grpSpPr>
        <p:cxnSp>
          <p:nvCxnSpPr>
            <p:cNvPr id="62" name="Google Shape;62;p7"/>
            <p:cNvCxnSpPr/>
            <p:nvPr/>
          </p:nvCxnSpPr>
          <p:spPr>
            <a:xfrm>
              <a:off x="721785" y="527700"/>
              <a:ext cx="7709100" cy="0"/>
            </a:xfrm>
            <a:prstGeom prst="straightConnector1">
              <a:avLst/>
            </a:prstGeom>
            <a:noFill/>
            <a:ln w="9525" cap="flat" cmpd="sng">
              <a:solidFill>
                <a:schemeClr val="lt1"/>
              </a:solidFill>
              <a:prstDash val="solid"/>
              <a:round/>
              <a:headEnd type="none" w="med" len="med"/>
              <a:tailEnd type="none" w="med" len="med"/>
            </a:ln>
          </p:spPr>
        </p:cxnSp>
        <p:cxnSp>
          <p:nvCxnSpPr>
            <p:cNvPr id="63" name="Google Shape;63;p7"/>
            <p:cNvCxnSpPr/>
            <p:nvPr/>
          </p:nvCxnSpPr>
          <p:spPr>
            <a:xfrm>
              <a:off x="711385" y="4604000"/>
              <a:ext cx="7709100" cy="0"/>
            </a:xfrm>
            <a:prstGeom prst="straightConnector1">
              <a:avLst/>
            </a:prstGeom>
            <a:noFill/>
            <a:ln w="9525" cap="flat" cmpd="sng">
              <a:solidFill>
                <a:schemeClr val="lt1"/>
              </a:solidFill>
              <a:prstDash val="solid"/>
              <a:round/>
              <a:headEnd type="none" w="med" len="med"/>
              <a:tailEnd type="none" w="med" len="med"/>
            </a:ln>
          </p:spPr>
        </p:cxnSp>
      </p:grpSp>
      <p:sp>
        <p:nvSpPr>
          <p:cNvPr id="64" name="Google Shape;64;p7"/>
          <p:cNvSpPr>
            <a:spLocks noGrp="1"/>
          </p:cNvSpPr>
          <p:nvPr>
            <p:ph type="pic" idx="2"/>
          </p:nvPr>
        </p:nvSpPr>
        <p:spPr>
          <a:xfrm>
            <a:off x="950967" y="1492600"/>
            <a:ext cx="3872800" cy="3872800"/>
          </a:xfrm>
          <a:prstGeom prst="ellipse">
            <a:avLst/>
          </a:prstGeom>
          <a:noFill/>
          <a:ln>
            <a:noFill/>
          </a:ln>
        </p:spPr>
      </p:sp>
      <p:sp>
        <p:nvSpPr>
          <p:cNvPr id="65" name="Google Shape;65;p7"/>
          <p:cNvSpPr txBox="1">
            <a:spLocks noGrp="1"/>
          </p:cNvSpPr>
          <p:nvPr>
            <p:ph type="subTitle" idx="1"/>
          </p:nvPr>
        </p:nvSpPr>
        <p:spPr>
          <a:xfrm>
            <a:off x="5557000" y="2512008"/>
            <a:ext cx="5679600" cy="350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Font typeface="Inter"/>
              <a:buNone/>
              <a:defRPr sz="1467">
                <a:latin typeface="Inter"/>
                <a:ea typeface="Inter"/>
                <a:cs typeface="Inter"/>
                <a:sym typeface="Inter"/>
              </a:defRPr>
            </a:lvl1pPr>
            <a:lvl2pPr lvl="1" algn="ctr" rtl="0">
              <a:lnSpc>
                <a:spcPct val="100000"/>
              </a:lnSpc>
              <a:spcBef>
                <a:spcPts val="0"/>
              </a:spcBef>
              <a:spcAft>
                <a:spcPts val="0"/>
              </a:spcAft>
              <a:buSzPts val="1100"/>
              <a:buFont typeface="Inter"/>
              <a:buNone/>
              <a:defRPr sz="1467">
                <a:latin typeface="Inter"/>
                <a:ea typeface="Inter"/>
                <a:cs typeface="Inter"/>
                <a:sym typeface="Inter"/>
              </a:defRPr>
            </a:lvl2pPr>
            <a:lvl3pPr lvl="2" algn="ctr" rtl="0">
              <a:lnSpc>
                <a:spcPct val="100000"/>
              </a:lnSpc>
              <a:spcBef>
                <a:spcPts val="2133"/>
              </a:spcBef>
              <a:spcAft>
                <a:spcPts val="0"/>
              </a:spcAft>
              <a:buSzPts val="1100"/>
              <a:buFont typeface="Inter"/>
              <a:buNone/>
              <a:defRPr sz="1467">
                <a:latin typeface="Inter"/>
                <a:ea typeface="Inter"/>
                <a:cs typeface="Inter"/>
                <a:sym typeface="Inter"/>
              </a:defRPr>
            </a:lvl3pPr>
            <a:lvl4pPr lvl="3" algn="ctr" rtl="0">
              <a:lnSpc>
                <a:spcPct val="100000"/>
              </a:lnSpc>
              <a:spcBef>
                <a:spcPts val="2133"/>
              </a:spcBef>
              <a:spcAft>
                <a:spcPts val="0"/>
              </a:spcAft>
              <a:buSzPts val="1100"/>
              <a:buFont typeface="Inter"/>
              <a:buNone/>
              <a:defRPr sz="1467">
                <a:latin typeface="Inter"/>
                <a:ea typeface="Inter"/>
                <a:cs typeface="Inter"/>
                <a:sym typeface="Inter"/>
              </a:defRPr>
            </a:lvl4pPr>
            <a:lvl5pPr lvl="4" algn="ctr" rtl="0">
              <a:lnSpc>
                <a:spcPct val="100000"/>
              </a:lnSpc>
              <a:spcBef>
                <a:spcPts val="2133"/>
              </a:spcBef>
              <a:spcAft>
                <a:spcPts val="0"/>
              </a:spcAft>
              <a:buSzPts val="1100"/>
              <a:buFont typeface="Inter"/>
              <a:buNone/>
              <a:defRPr sz="1467">
                <a:latin typeface="Inter"/>
                <a:ea typeface="Inter"/>
                <a:cs typeface="Inter"/>
                <a:sym typeface="Inter"/>
              </a:defRPr>
            </a:lvl5pPr>
            <a:lvl6pPr lvl="5" algn="ctr" rtl="0">
              <a:lnSpc>
                <a:spcPct val="100000"/>
              </a:lnSpc>
              <a:spcBef>
                <a:spcPts val="2133"/>
              </a:spcBef>
              <a:spcAft>
                <a:spcPts val="0"/>
              </a:spcAft>
              <a:buSzPts val="1100"/>
              <a:buFont typeface="Inter"/>
              <a:buNone/>
              <a:defRPr sz="1467">
                <a:latin typeface="Inter"/>
                <a:ea typeface="Inter"/>
                <a:cs typeface="Inter"/>
                <a:sym typeface="Inter"/>
              </a:defRPr>
            </a:lvl6pPr>
            <a:lvl7pPr lvl="6" algn="ctr" rtl="0">
              <a:lnSpc>
                <a:spcPct val="100000"/>
              </a:lnSpc>
              <a:spcBef>
                <a:spcPts val="2133"/>
              </a:spcBef>
              <a:spcAft>
                <a:spcPts val="0"/>
              </a:spcAft>
              <a:buSzPts val="1100"/>
              <a:buFont typeface="Inter"/>
              <a:buNone/>
              <a:defRPr sz="1467">
                <a:latin typeface="Inter"/>
                <a:ea typeface="Inter"/>
                <a:cs typeface="Inter"/>
                <a:sym typeface="Inter"/>
              </a:defRPr>
            </a:lvl7pPr>
            <a:lvl8pPr lvl="7" algn="ctr" rtl="0">
              <a:lnSpc>
                <a:spcPct val="100000"/>
              </a:lnSpc>
              <a:spcBef>
                <a:spcPts val="2133"/>
              </a:spcBef>
              <a:spcAft>
                <a:spcPts val="0"/>
              </a:spcAft>
              <a:buSzPts val="1100"/>
              <a:buFont typeface="Inter"/>
              <a:buNone/>
              <a:defRPr sz="1467">
                <a:latin typeface="Inter"/>
                <a:ea typeface="Inter"/>
                <a:cs typeface="Inter"/>
                <a:sym typeface="Inter"/>
              </a:defRPr>
            </a:lvl8pPr>
            <a:lvl9pPr lvl="8" algn="ctr" rtl="0">
              <a:lnSpc>
                <a:spcPct val="100000"/>
              </a:lnSpc>
              <a:spcBef>
                <a:spcPts val="2133"/>
              </a:spcBef>
              <a:spcAft>
                <a:spcPts val="2133"/>
              </a:spcAft>
              <a:buSzPts val="1100"/>
              <a:buFont typeface="Inter"/>
              <a:buNone/>
              <a:defRPr sz="1467">
                <a:latin typeface="Inter"/>
                <a:ea typeface="Inter"/>
                <a:cs typeface="Inter"/>
                <a:sym typeface="Inter"/>
              </a:defRPr>
            </a:lvl9pPr>
          </a:lstStyle>
          <a:p>
            <a:endParaRPr/>
          </a:p>
        </p:txBody>
      </p:sp>
    </p:spTree>
    <p:extLst>
      <p:ext uri="{BB962C8B-B14F-4D97-AF65-F5344CB8AC3E}">
        <p14:creationId xmlns:p14="http://schemas.microsoft.com/office/powerpoint/2010/main" val="3195899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10"/>
        <p:cNvGrpSpPr/>
        <p:nvPr/>
      </p:nvGrpSpPr>
      <p:grpSpPr>
        <a:xfrm>
          <a:off x="0" y="0"/>
          <a:ext cx="0" cy="0"/>
          <a:chOff x="0" y="0"/>
          <a:chExt cx="0" cy="0"/>
        </a:xfrm>
      </p:grpSpPr>
      <p:grpSp>
        <p:nvGrpSpPr>
          <p:cNvPr id="111" name="Google Shape;111;p14"/>
          <p:cNvGrpSpPr/>
          <p:nvPr/>
        </p:nvGrpSpPr>
        <p:grpSpPr>
          <a:xfrm>
            <a:off x="2840317" y="-988333"/>
            <a:ext cx="7418267" cy="7930400"/>
            <a:chOff x="2130238" y="-741250"/>
            <a:chExt cx="5563700" cy="5947800"/>
          </a:xfrm>
        </p:grpSpPr>
        <p:sp>
          <p:nvSpPr>
            <p:cNvPr id="112" name="Google Shape;112;p14"/>
            <p:cNvSpPr/>
            <p:nvPr/>
          </p:nvSpPr>
          <p:spPr>
            <a:xfrm>
              <a:off x="6232038" y="374465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sp>
          <p:nvSpPr>
            <p:cNvPr id="113" name="Google Shape;113;p14"/>
            <p:cNvSpPr/>
            <p:nvPr/>
          </p:nvSpPr>
          <p:spPr>
            <a:xfrm>
              <a:off x="2130238" y="-74125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grpSp>
      <p:sp>
        <p:nvSpPr>
          <p:cNvPr id="114" name="Google Shape;114;p14"/>
          <p:cNvSpPr txBox="1">
            <a:spLocks noGrp="1"/>
          </p:cNvSpPr>
          <p:nvPr>
            <p:ph type="title"/>
          </p:nvPr>
        </p:nvSpPr>
        <p:spPr>
          <a:xfrm>
            <a:off x="955400" y="719333"/>
            <a:ext cx="10281200" cy="921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5333"/>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5" name="Google Shape;115;p14"/>
          <p:cNvSpPr txBox="1">
            <a:spLocks noGrp="1"/>
          </p:cNvSpPr>
          <p:nvPr>
            <p:ph type="subTitle" idx="1"/>
          </p:nvPr>
        </p:nvSpPr>
        <p:spPr>
          <a:xfrm>
            <a:off x="950967" y="2017567"/>
            <a:ext cx="5959600" cy="405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100"/>
              <a:buFont typeface="Inter Light"/>
              <a:buChar char="●"/>
              <a:defRPr sz="1467"/>
            </a:lvl1pPr>
            <a:lvl2pPr lvl="1" algn="ctr" rtl="0">
              <a:lnSpc>
                <a:spcPct val="100000"/>
              </a:lnSpc>
              <a:spcBef>
                <a:spcPts val="1333"/>
              </a:spcBef>
              <a:spcAft>
                <a:spcPts val="0"/>
              </a:spcAft>
              <a:buClr>
                <a:srgbClr val="E76A28"/>
              </a:buClr>
              <a:buSzPts val="1600"/>
              <a:buFont typeface="Nunito Light"/>
              <a:buChar char="○"/>
              <a:defRPr/>
            </a:lvl2pPr>
            <a:lvl3pPr lvl="2" algn="ctr" rtl="0">
              <a:lnSpc>
                <a:spcPct val="100000"/>
              </a:lnSpc>
              <a:spcBef>
                <a:spcPts val="2133"/>
              </a:spcBef>
              <a:spcAft>
                <a:spcPts val="0"/>
              </a:spcAft>
              <a:buClr>
                <a:srgbClr val="E76A28"/>
              </a:buClr>
              <a:buSzPts val="1500"/>
              <a:buFont typeface="Nunito Light"/>
              <a:buChar char="■"/>
              <a:defRPr/>
            </a:lvl3pPr>
            <a:lvl4pPr lvl="3" algn="ctr" rtl="0">
              <a:lnSpc>
                <a:spcPct val="100000"/>
              </a:lnSpc>
              <a:spcBef>
                <a:spcPts val="2133"/>
              </a:spcBef>
              <a:spcAft>
                <a:spcPts val="0"/>
              </a:spcAft>
              <a:buClr>
                <a:srgbClr val="E76A28"/>
              </a:buClr>
              <a:buSzPts val="1500"/>
              <a:buFont typeface="Nunito Light"/>
              <a:buChar char="●"/>
              <a:defRPr/>
            </a:lvl4pPr>
            <a:lvl5pPr lvl="4" algn="ctr" rtl="0">
              <a:lnSpc>
                <a:spcPct val="100000"/>
              </a:lnSpc>
              <a:spcBef>
                <a:spcPts val="2133"/>
              </a:spcBef>
              <a:spcAft>
                <a:spcPts val="0"/>
              </a:spcAft>
              <a:buClr>
                <a:srgbClr val="E76A28"/>
              </a:buClr>
              <a:buSzPts val="1400"/>
              <a:buFont typeface="Nunito Light"/>
              <a:buChar char="○"/>
              <a:defRPr/>
            </a:lvl5pPr>
            <a:lvl6pPr lvl="5" algn="ctr" rtl="0">
              <a:lnSpc>
                <a:spcPct val="100000"/>
              </a:lnSpc>
              <a:spcBef>
                <a:spcPts val="2133"/>
              </a:spcBef>
              <a:spcAft>
                <a:spcPts val="0"/>
              </a:spcAft>
              <a:buClr>
                <a:srgbClr val="999999"/>
              </a:buClr>
              <a:buSzPts val="1400"/>
              <a:buFont typeface="Nunito Light"/>
              <a:buChar char="■"/>
              <a:defRPr/>
            </a:lvl6pPr>
            <a:lvl7pPr lvl="6" algn="ctr" rtl="0">
              <a:lnSpc>
                <a:spcPct val="100000"/>
              </a:lnSpc>
              <a:spcBef>
                <a:spcPts val="2133"/>
              </a:spcBef>
              <a:spcAft>
                <a:spcPts val="0"/>
              </a:spcAft>
              <a:buClr>
                <a:srgbClr val="999999"/>
              </a:buClr>
              <a:buSzPts val="1300"/>
              <a:buFont typeface="Nunito Light"/>
              <a:buChar char="●"/>
              <a:defRPr/>
            </a:lvl7pPr>
            <a:lvl8pPr lvl="7" algn="ctr" rtl="0">
              <a:lnSpc>
                <a:spcPct val="100000"/>
              </a:lnSpc>
              <a:spcBef>
                <a:spcPts val="2133"/>
              </a:spcBef>
              <a:spcAft>
                <a:spcPts val="0"/>
              </a:spcAft>
              <a:buClr>
                <a:srgbClr val="999999"/>
              </a:buClr>
              <a:buSzPts val="1300"/>
              <a:buFont typeface="Nunito Light"/>
              <a:buChar char="○"/>
              <a:defRPr/>
            </a:lvl8pPr>
            <a:lvl9pPr lvl="8" algn="ctr" rtl="0">
              <a:lnSpc>
                <a:spcPct val="100000"/>
              </a:lnSpc>
              <a:spcBef>
                <a:spcPts val="2133"/>
              </a:spcBef>
              <a:spcAft>
                <a:spcPts val="2133"/>
              </a:spcAft>
              <a:buClr>
                <a:srgbClr val="999999"/>
              </a:buClr>
              <a:buSzPts val="1400"/>
              <a:buFont typeface="Nunito Light"/>
              <a:buChar char="■"/>
              <a:defRPr/>
            </a:lvl9pPr>
          </a:lstStyle>
          <a:p>
            <a:endParaRPr/>
          </a:p>
        </p:txBody>
      </p:sp>
      <p:grpSp>
        <p:nvGrpSpPr>
          <p:cNvPr id="116" name="Google Shape;116;p14"/>
          <p:cNvGrpSpPr/>
          <p:nvPr/>
        </p:nvGrpSpPr>
        <p:grpSpPr>
          <a:xfrm>
            <a:off x="948513" y="703600"/>
            <a:ext cx="10292667" cy="5435067"/>
            <a:chOff x="711385" y="527700"/>
            <a:chExt cx="7719500" cy="4076300"/>
          </a:xfrm>
        </p:grpSpPr>
        <p:cxnSp>
          <p:nvCxnSpPr>
            <p:cNvPr id="117" name="Google Shape;117;p14"/>
            <p:cNvCxnSpPr/>
            <p:nvPr/>
          </p:nvCxnSpPr>
          <p:spPr>
            <a:xfrm>
              <a:off x="721785" y="527700"/>
              <a:ext cx="7709100" cy="0"/>
            </a:xfrm>
            <a:prstGeom prst="straightConnector1">
              <a:avLst/>
            </a:prstGeom>
            <a:noFill/>
            <a:ln w="9525" cap="flat" cmpd="sng">
              <a:solidFill>
                <a:schemeClr val="lt1"/>
              </a:solidFill>
              <a:prstDash val="solid"/>
              <a:round/>
              <a:headEnd type="none" w="med" len="med"/>
              <a:tailEnd type="none" w="med" len="med"/>
            </a:ln>
          </p:spPr>
        </p:cxnSp>
        <p:cxnSp>
          <p:nvCxnSpPr>
            <p:cNvPr id="118" name="Google Shape;118;p14"/>
            <p:cNvCxnSpPr/>
            <p:nvPr/>
          </p:nvCxnSpPr>
          <p:spPr>
            <a:xfrm>
              <a:off x="711385" y="4604000"/>
              <a:ext cx="7709100" cy="0"/>
            </a:xfrm>
            <a:prstGeom prst="straightConnector1">
              <a:avLst/>
            </a:prstGeom>
            <a:noFill/>
            <a:ln w="9525" cap="flat" cmpd="sng">
              <a:solidFill>
                <a:schemeClr val="lt1"/>
              </a:solidFill>
              <a:prstDash val="solid"/>
              <a:round/>
              <a:headEnd type="none" w="med" len="med"/>
              <a:tailEnd type="none" w="med" len="med"/>
            </a:ln>
          </p:spPr>
        </p:cxnSp>
      </p:grpSp>
      <p:sp>
        <p:nvSpPr>
          <p:cNvPr id="119" name="Google Shape;119;p14"/>
          <p:cNvSpPr>
            <a:spLocks noGrp="1"/>
          </p:cNvSpPr>
          <p:nvPr>
            <p:ph type="pic" idx="2"/>
          </p:nvPr>
        </p:nvSpPr>
        <p:spPr>
          <a:xfrm>
            <a:off x="7503967" y="2078767"/>
            <a:ext cx="3732800" cy="3732800"/>
          </a:xfrm>
          <a:prstGeom prst="ellipse">
            <a:avLst/>
          </a:prstGeom>
          <a:noFill/>
          <a:ln>
            <a:noFill/>
          </a:ln>
        </p:spPr>
      </p:sp>
    </p:spTree>
    <p:extLst>
      <p:ext uri="{BB962C8B-B14F-4D97-AF65-F5344CB8AC3E}">
        <p14:creationId xmlns:p14="http://schemas.microsoft.com/office/powerpoint/2010/main" val="3845387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7"/>
        <p:cNvGrpSpPr/>
        <p:nvPr/>
      </p:nvGrpSpPr>
      <p:grpSpPr>
        <a:xfrm>
          <a:off x="0" y="0"/>
          <a:ext cx="0" cy="0"/>
          <a:chOff x="0" y="0"/>
          <a:chExt cx="0" cy="0"/>
        </a:xfrm>
      </p:grpSpPr>
      <p:grpSp>
        <p:nvGrpSpPr>
          <p:cNvPr id="48" name="Google Shape;48;p6"/>
          <p:cNvGrpSpPr/>
          <p:nvPr/>
        </p:nvGrpSpPr>
        <p:grpSpPr>
          <a:xfrm>
            <a:off x="5086901" y="-1116534"/>
            <a:ext cx="6205633" cy="8997867"/>
            <a:chOff x="3815175" y="-837400"/>
            <a:chExt cx="4654225" cy="6748400"/>
          </a:xfrm>
        </p:grpSpPr>
        <p:sp>
          <p:nvSpPr>
            <p:cNvPr id="49" name="Google Shape;49;p6"/>
            <p:cNvSpPr/>
            <p:nvPr/>
          </p:nvSpPr>
          <p:spPr>
            <a:xfrm>
              <a:off x="7007500" y="-83740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50;p6"/>
            <p:cNvSpPr/>
            <p:nvPr/>
          </p:nvSpPr>
          <p:spPr>
            <a:xfrm>
              <a:off x="3815175" y="4449100"/>
              <a:ext cx="1461900" cy="14619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1219170" rtl="0" eaLnBrk="1" fontAlgn="auto" latinLnBrk="0" hangingPunct="1">
                <a:lnSpc>
                  <a:spcPct val="100000"/>
                </a:lnSpc>
                <a:spcBef>
                  <a:spcPts val="0"/>
                </a:spcBef>
                <a:spcAft>
                  <a:spcPts val="0"/>
                </a:spcAft>
                <a:buClr>
                  <a:srgbClr val="000000"/>
                </a:buClr>
                <a:buSzTx/>
                <a:buFont typeface="Arial"/>
                <a:buNone/>
                <a:tabLst/>
                <a:defRPr/>
              </a:pPr>
              <a:endParaRPr kumimoji="0" sz="1867" b="0" i="0" u="none" strike="noStrike" kern="0" cap="none" spc="0" normalizeH="0" baseline="0" noProof="0">
                <a:ln>
                  <a:noFill/>
                </a:ln>
                <a:solidFill>
                  <a:srgbClr val="000000"/>
                </a:solidFill>
                <a:effectLst/>
                <a:uLnTx/>
                <a:uFillTx/>
                <a:latin typeface="Arial"/>
                <a:cs typeface="Arial"/>
                <a:sym typeface="Arial"/>
              </a:endParaRPr>
            </a:p>
          </p:txBody>
        </p:sp>
      </p:grpSp>
      <p:sp>
        <p:nvSpPr>
          <p:cNvPr id="51" name="Google Shape;51;p6"/>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5333">
                <a:latin typeface="DM Serif Display"/>
                <a:ea typeface="DM Serif Display"/>
                <a:cs typeface="DM Serif Display"/>
                <a:sym typeface="DM Serif Display"/>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2" name="Google Shape;52;p6"/>
          <p:cNvGrpSpPr/>
          <p:nvPr/>
        </p:nvGrpSpPr>
        <p:grpSpPr>
          <a:xfrm>
            <a:off x="948513" y="703600"/>
            <a:ext cx="10292667" cy="5435067"/>
            <a:chOff x="711385" y="527700"/>
            <a:chExt cx="7719500" cy="4076300"/>
          </a:xfrm>
        </p:grpSpPr>
        <p:cxnSp>
          <p:nvCxnSpPr>
            <p:cNvPr id="53" name="Google Shape;53;p6"/>
            <p:cNvCxnSpPr/>
            <p:nvPr/>
          </p:nvCxnSpPr>
          <p:spPr>
            <a:xfrm>
              <a:off x="721785" y="527700"/>
              <a:ext cx="7709100" cy="0"/>
            </a:xfrm>
            <a:prstGeom prst="straightConnector1">
              <a:avLst/>
            </a:prstGeom>
            <a:noFill/>
            <a:ln w="9525" cap="flat" cmpd="sng">
              <a:solidFill>
                <a:schemeClr val="lt1"/>
              </a:solidFill>
              <a:prstDash val="solid"/>
              <a:round/>
              <a:headEnd type="none" w="med" len="med"/>
              <a:tailEnd type="none" w="med" len="med"/>
            </a:ln>
          </p:spPr>
        </p:cxnSp>
        <p:cxnSp>
          <p:nvCxnSpPr>
            <p:cNvPr id="54" name="Google Shape;54;p6"/>
            <p:cNvCxnSpPr/>
            <p:nvPr/>
          </p:nvCxnSpPr>
          <p:spPr>
            <a:xfrm>
              <a:off x="711385" y="4604000"/>
              <a:ext cx="7709100" cy="0"/>
            </a:xfrm>
            <a:prstGeom prst="straightConnector1">
              <a:avLst/>
            </a:prstGeom>
            <a:noFill/>
            <a:ln w="9525" cap="flat" cmpd="sng">
              <a:solidFill>
                <a:schemeClr val="lt1"/>
              </a:solidFill>
              <a:prstDash val="solid"/>
              <a:round/>
              <a:headEnd type="none" w="med" len="med"/>
              <a:tailEnd type="none" w="med" len="med"/>
            </a:ln>
          </p:spPr>
        </p:cxnSp>
      </p:grpSp>
    </p:spTree>
    <p:extLst>
      <p:ext uri="{BB962C8B-B14F-4D97-AF65-F5344CB8AC3E}">
        <p14:creationId xmlns:p14="http://schemas.microsoft.com/office/powerpoint/2010/main" val="30188089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719333"/>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DM Serif Display"/>
              <a:buNone/>
              <a:defRPr sz="3500">
                <a:solidFill>
                  <a:schemeClr val="lt1"/>
                </a:solidFill>
                <a:latin typeface="DM Serif Display"/>
                <a:ea typeface="DM Serif Display"/>
                <a:cs typeface="DM Serif Display"/>
                <a:sym typeface="DM Serif Display"/>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Inter"/>
              <a:buChar char="●"/>
              <a:defRPr>
                <a:solidFill>
                  <a:schemeClr val="lt1"/>
                </a:solidFill>
                <a:latin typeface="Inter"/>
                <a:ea typeface="Inter"/>
                <a:cs typeface="Inter"/>
                <a:sym typeface="Inter"/>
              </a:defRPr>
            </a:lvl1pPr>
            <a:lvl2pPr marL="914400" lvl="1"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2pPr>
            <a:lvl3pPr marL="1371600" lvl="2"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3pPr>
            <a:lvl4pPr marL="1828800" lvl="3"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4pPr>
            <a:lvl5pPr marL="2286000" lvl="4"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5pPr>
            <a:lvl6pPr marL="2743200" lvl="5"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6pPr>
            <a:lvl7pPr marL="3200400" lvl="6"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7pPr>
            <a:lvl8pPr marL="3657600" lvl="7"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8pPr>
            <a:lvl9pPr marL="4114800" lvl="8" indent="-317500">
              <a:lnSpc>
                <a:spcPct val="115000"/>
              </a:lnSpc>
              <a:spcBef>
                <a:spcPts val="1600"/>
              </a:spcBef>
              <a:spcAft>
                <a:spcPts val="1600"/>
              </a:spcAft>
              <a:buClr>
                <a:schemeClr val="lt1"/>
              </a:buClr>
              <a:buSzPts val="1400"/>
              <a:buFont typeface="Inter"/>
              <a:buChar char="■"/>
              <a:defRPr>
                <a:solidFill>
                  <a:schemeClr val="lt1"/>
                </a:solidFill>
                <a:latin typeface="Inter"/>
                <a:ea typeface="Inter"/>
                <a:cs typeface="Inter"/>
                <a:sym typeface="Inter"/>
              </a:defRPr>
            </a:lvl9pPr>
          </a:lstStyle>
          <a:p>
            <a:endParaRPr/>
          </a:p>
        </p:txBody>
      </p:sp>
    </p:spTree>
    <p:extLst>
      <p:ext uri="{BB962C8B-B14F-4D97-AF65-F5344CB8AC3E}">
        <p14:creationId xmlns:p14="http://schemas.microsoft.com/office/powerpoint/2010/main" val="270571650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719333"/>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DM Serif Display"/>
              <a:buNone/>
              <a:defRPr sz="3500">
                <a:solidFill>
                  <a:schemeClr val="lt1"/>
                </a:solidFill>
                <a:latin typeface="DM Serif Display"/>
                <a:ea typeface="DM Serif Display"/>
                <a:cs typeface="DM Serif Display"/>
                <a:sym typeface="DM Serif Display"/>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Inter"/>
              <a:buChar char="●"/>
              <a:defRPr>
                <a:solidFill>
                  <a:schemeClr val="lt1"/>
                </a:solidFill>
                <a:latin typeface="Inter"/>
                <a:ea typeface="Inter"/>
                <a:cs typeface="Inter"/>
                <a:sym typeface="Inter"/>
              </a:defRPr>
            </a:lvl1pPr>
            <a:lvl2pPr marL="914400" lvl="1"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2pPr>
            <a:lvl3pPr marL="1371600" lvl="2"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3pPr>
            <a:lvl4pPr marL="1828800" lvl="3"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4pPr>
            <a:lvl5pPr marL="2286000" lvl="4"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5pPr>
            <a:lvl6pPr marL="2743200" lvl="5"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6pPr>
            <a:lvl7pPr marL="3200400" lvl="6"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7pPr>
            <a:lvl8pPr marL="3657600" lvl="7" indent="-317500">
              <a:lnSpc>
                <a:spcPct val="115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8pPr>
            <a:lvl9pPr marL="4114800" lvl="8" indent="-317500">
              <a:lnSpc>
                <a:spcPct val="115000"/>
              </a:lnSpc>
              <a:spcBef>
                <a:spcPts val="1600"/>
              </a:spcBef>
              <a:spcAft>
                <a:spcPts val="1600"/>
              </a:spcAft>
              <a:buClr>
                <a:schemeClr val="lt1"/>
              </a:buClr>
              <a:buSzPts val="1400"/>
              <a:buFont typeface="Inter"/>
              <a:buChar char="■"/>
              <a:defRPr>
                <a:solidFill>
                  <a:schemeClr val="lt1"/>
                </a:solidFill>
                <a:latin typeface="Inter"/>
                <a:ea typeface="Inter"/>
                <a:cs typeface="Inter"/>
                <a:sym typeface="Inter"/>
              </a:defRPr>
            </a:lvl9pPr>
          </a:lstStyle>
          <a:p>
            <a:endParaRPr/>
          </a:p>
        </p:txBody>
      </p:sp>
    </p:spTree>
    <p:extLst>
      <p:ext uri="{BB962C8B-B14F-4D97-AF65-F5344CB8AC3E}">
        <p14:creationId xmlns:p14="http://schemas.microsoft.com/office/powerpoint/2010/main" val="2805164400"/>
      </p:ext>
    </p:extLst>
  </p:cSld>
  <p:clrMap bg1="lt1" tx1="dk1" bg2="dk2" tx2="lt2" accent1="accent1" accent2="accent2" accent3="accent3" accent4="accent4" accent5="accent5" accent6="accent6" hlink="hlink" folHlink="folHlink"/>
  <p:sldLayoutIdLst>
    <p:sldLayoutId id="2147483666" r:id="rId1"/>
    <p:sldLayoutId id="2147483668" r:id="rId2"/>
    <p:sldLayoutId id="2147483669"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597F29-CA66-6251-AB21-2146CB1B6E8B}"/>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422051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C9CD54-A10B-1754-36E9-63B07D845A8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3D8E1B2-3E15-73A2-1F61-5E3B1B0B4A1D}"/>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2093866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89A0D-9AAF-BD89-94C5-500FB833335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0B15BA8-3F64-65C6-5EA5-8086413C6B51}"/>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1971623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EC8C79-7DE1-67B7-0193-B9AA6AFEC13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0840BD0-AEE0-2FCC-8EC6-037B359A57C2}"/>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2752251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90" name="Google Shape;290;p34"/>
          <p:cNvSpPr txBox="1">
            <a:spLocks noGrp="1"/>
          </p:cNvSpPr>
          <p:nvPr>
            <p:ph type="title"/>
          </p:nvPr>
        </p:nvSpPr>
        <p:spPr>
          <a:xfrm>
            <a:off x="2376501" y="-83867"/>
            <a:ext cx="6571510" cy="763600"/>
          </a:xfrm>
          <a:prstGeom prst="rect">
            <a:avLst/>
          </a:prstGeom>
        </p:spPr>
        <p:txBody>
          <a:bodyPr spcFirstLastPara="1" wrap="square" lIns="121900" tIns="121900" rIns="121900" bIns="121900" anchor="t" anchorCtr="0">
            <a:noAutofit/>
          </a:bodyPr>
          <a:lstStyle/>
          <a:p>
            <a:r>
              <a:rPr lang="en-IN" dirty="0"/>
              <a:t>Results &amp; Discussion</a:t>
            </a:r>
            <a:endParaRPr dirty="0"/>
          </a:p>
        </p:txBody>
      </p:sp>
      <p:sp>
        <p:nvSpPr>
          <p:cNvPr id="293" name="Google Shape;293;p34"/>
          <p:cNvSpPr/>
          <p:nvPr/>
        </p:nvSpPr>
        <p:spPr>
          <a:xfrm>
            <a:off x="-1177316" y="1159000"/>
            <a:ext cx="1949200" cy="1949200"/>
          </a:xfrm>
          <a:prstGeom prst="ellipse">
            <a:avLst/>
          </a:pr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TextBox 2">
            <a:extLst>
              <a:ext uri="{FF2B5EF4-FFF2-40B4-BE49-F238E27FC236}">
                <a16:creationId xmlns:a16="http://schemas.microsoft.com/office/drawing/2014/main" id="{32606A23-2C64-2693-5B28-E92DD6F40AAA}"/>
              </a:ext>
            </a:extLst>
          </p:cNvPr>
          <p:cNvSpPr txBox="1"/>
          <p:nvPr/>
        </p:nvSpPr>
        <p:spPr>
          <a:xfrm>
            <a:off x="713101" y="1007473"/>
            <a:ext cx="6739855" cy="6586418"/>
          </a:xfrm>
          <a:prstGeom prst="rect">
            <a:avLst/>
          </a:prstGeom>
          <a:noFill/>
        </p:spPr>
        <p:txBody>
          <a:bodyPr wrap="square">
            <a:spAutoFit/>
          </a:bodyPr>
          <a:lstStyle/>
          <a:p>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3.1 Model Performance</a:t>
            </a:r>
          </a:p>
          <a:p>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The performance of the detection system was evaluated using standard ML metrics:</a:t>
            </a:r>
          </a:p>
          <a:p>
            <a:pPr>
              <a:buFont typeface="Arial" panose="020B0604020202020204" pitchFamily="34" charset="0"/>
              <a:buChar char="•"/>
            </a:pPr>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 Accuracy: 85% on test data.</a:t>
            </a:r>
          </a:p>
          <a:p>
            <a:pPr>
              <a:buFont typeface="Arial" panose="020B0604020202020204" pitchFamily="34" charset="0"/>
              <a:buChar char="•"/>
            </a:pPr>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 Precision: 88%</a:t>
            </a:r>
          </a:p>
          <a:p>
            <a:pPr>
              <a:buFont typeface="Arial" panose="020B0604020202020204" pitchFamily="34" charset="0"/>
              <a:buChar char="•"/>
            </a:pPr>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 Recall: 83%</a:t>
            </a:r>
          </a:p>
          <a:p>
            <a:pPr>
              <a:buFont typeface="Arial" panose="020B0604020202020204" pitchFamily="34" charset="0"/>
              <a:buChar char="•"/>
            </a:pPr>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 F1-score: 85%</a:t>
            </a:r>
          </a:p>
          <a:p>
            <a:pPr>
              <a:buFont typeface="Arial" panose="020B0604020202020204" pitchFamily="34" charset="0"/>
              <a:buChar char="•"/>
            </a:pPr>
            <a:endParaRPr lang="en-IN" sz="1600" b="1" dirty="0">
              <a:solidFill>
                <a:schemeClr val="bg1"/>
              </a:solidFill>
              <a:highlight>
                <a:srgbClr val="000000"/>
              </a:highlight>
              <a:latin typeface="Times New Roman" panose="02020603050405020304" pitchFamily="18" charset="0"/>
              <a:cs typeface="Times New Roman" panose="02020603050405020304" pitchFamily="18" charset="0"/>
            </a:endParaRPr>
          </a:p>
          <a:p>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 Confusion Matrix Analysis:</a:t>
            </a:r>
          </a:p>
          <a:p>
            <a:pPr>
              <a:buFont typeface="Arial" panose="020B0604020202020204" pitchFamily="34" charset="0"/>
              <a:buChar char="•"/>
            </a:pPr>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 True Positives (TP): Model correctly detected deepfakes.</a:t>
            </a:r>
          </a:p>
          <a:p>
            <a:pPr>
              <a:buFont typeface="Arial" panose="020B0604020202020204" pitchFamily="34" charset="0"/>
              <a:buChar char="•"/>
            </a:pPr>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 True Negatives (TN): Model correctly classified real media.</a:t>
            </a:r>
          </a:p>
          <a:p>
            <a:pPr>
              <a:buFont typeface="Arial" panose="020B0604020202020204" pitchFamily="34" charset="0"/>
              <a:buChar char="•"/>
            </a:pPr>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 False Positives (FP): Real images mistakenly classified as deepfakes.</a:t>
            </a:r>
          </a:p>
          <a:p>
            <a:pPr>
              <a:buFont typeface="Arial" panose="020B0604020202020204" pitchFamily="34" charset="0"/>
              <a:buChar char="•"/>
            </a:pPr>
            <a:r>
              <a:rPr lang="en-IN" sz="1600" b="1" dirty="0">
                <a:solidFill>
                  <a:schemeClr val="bg1"/>
                </a:solidFill>
                <a:highlight>
                  <a:srgbClr val="000000"/>
                </a:highlight>
                <a:latin typeface="Times New Roman" panose="02020603050405020304" pitchFamily="18" charset="0"/>
                <a:cs typeface="Times New Roman" panose="02020603050405020304" pitchFamily="18" charset="0"/>
              </a:rPr>
              <a:t> False Negatives (FN): Deepfakes missed by the model.</a:t>
            </a:r>
          </a:p>
          <a:p>
            <a:pPr>
              <a:buFont typeface="Arial" panose="020B0604020202020204" pitchFamily="34" charset="0"/>
              <a:buChar char="•"/>
            </a:pPr>
            <a:endParaRPr lang="en-IN" sz="1600" b="1" dirty="0">
              <a:solidFill>
                <a:schemeClr val="bg1"/>
              </a:solidFill>
              <a:highlight>
                <a:srgbClr val="000000"/>
              </a:highlight>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3.2 Case Study: Detecting Online Deepfake Videos</a:t>
            </a:r>
            <a:endParaRPr lang="en-IN" sz="1600" b="1" dirty="0">
              <a:solidFill>
                <a:schemeClr val="bg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IN" sz="1600" b="1"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A test was conducted using deepfake videos from YouTube.</a:t>
            </a:r>
          </a:p>
          <a:p>
            <a:pPr>
              <a:buFont typeface="Arial" panose="020B0604020202020204" pitchFamily="34" charset="0"/>
              <a:buChar char="•"/>
            </a:pPr>
            <a:r>
              <a:rPr lang="en-US" sz="1600" b="1" dirty="0">
                <a:solidFill>
                  <a:schemeClr val="bg1"/>
                </a:solidFill>
                <a:latin typeface="Times New Roman" panose="02020603050405020304" pitchFamily="18" charset="0"/>
                <a:cs typeface="Times New Roman" panose="02020603050405020304" pitchFamily="18" charset="0"/>
              </a:rPr>
              <a:t> Example: A manipulated video of Tom Cruise deepfake was analyzed.</a:t>
            </a:r>
          </a:p>
          <a:p>
            <a:pPr>
              <a:buFont typeface="Arial" panose="020B0604020202020204" pitchFamily="34" charset="0"/>
              <a:buChar char="•"/>
            </a:pPr>
            <a:r>
              <a:rPr lang="en-US" sz="1600" b="1" dirty="0">
                <a:solidFill>
                  <a:schemeClr val="bg1"/>
                </a:solidFill>
                <a:latin typeface="Times New Roman" panose="02020603050405020304" pitchFamily="18" charset="0"/>
                <a:cs typeface="Times New Roman" panose="02020603050405020304" pitchFamily="18" charset="0"/>
              </a:rPr>
              <a:t> Result: The model flagged the face warping artifacts and unnatural lip movements with 92% confidence in being a deepfake.</a:t>
            </a:r>
          </a:p>
          <a:p>
            <a:pPr>
              <a:buFont typeface="Arial" panose="020B0604020202020204" pitchFamily="34" charset="0"/>
              <a:buChar char="•"/>
            </a:pPr>
            <a:endParaRPr lang="en-IN" sz="1600" dirty="0">
              <a:solidFill>
                <a:schemeClr val="bg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IN" sz="1600" dirty="0">
              <a:solidFill>
                <a:schemeClr val="bg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IN" sz="1400" dirty="0">
              <a:solidFill>
                <a:schemeClr val="bg1"/>
              </a:solidFill>
              <a:latin typeface="Arial Black" panose="020B0A04020102020204" pitchFamily="34" charset="0"/>
            </a:endParaRPr>
          </a:p>
          <a:p>
            <a:pPr>
              <a:buFont typeface="Arial" panose="020B0604020202020204" pitchFamily="34" charset="0"/>
              <a:buChar char="•"/>
            </a:pPr>
            <a:endParaRPr lang="en-IN" sz="1400" dirty="0">
              <a:solidFill>
                <a:schemeClr val="bg1"/>
              </a:solidFill>
              <a:latin typeface="Arial Black" panose="020B0A04020102020204" pitchFamily="34" charset="0"/>
            </a:endParaRPr>
          </a:p>
          <a:p>
            <a:pPr>
              <a:buFont typeface="Arial" panose="020B0604020202020204" pitchFamily="34" charset="0"/>
              <a:buChar char="•"/>
            </a:pPr>
            <a:endParaRPr lang="en-IN" sz="1400" dirty="0">
              <a:solidFill>
                <a:schemeClr val="bg1"/>
              </a:solidFill>
              <a:latin typeface="Arial Black" panose="020B0A04020102020204" pitchFamily="34" charset="0"/>
            </a:endParaRPr>
          </a:p>
          <a:p>
            <a:pPr>
              <a:buFont typeface="Arial" panose="020B0604020202020204" pitchFamily="34" charset="0"/>
              <a:buChar char="•"/>
            </a:pPr>
            <a:endParaRPr lang="en-IN" sz="1400" dirty="0">
              <a:solidFill>
                <a:schemeClr val="bg1"/>
              </a:solidFill>
              <a:latin typeface="Arial Black" panose="020B0A04020102020204" pitchFamily="34" charset="0"/>
            </a:endParaRPr>
          </a:p>
          <a:p>
            <a:pPr>
              <a:buFont typeface="Arial" panose="020B0604020202020204" pitchFamily="34" charset="0"/>
              <a:buChar char="•"/>
            </a:pPr>
            <a:endParaRPr lang="en-IN" sz="1400" dirty="0">
              <a:solidFill>
                <a:schemeClr val="bg1"/>
              </a:solidFill>
              <a:latin typeface="Arial Black" panose="020B0A04020102020204" pitchFamily="34" charset="0"/>
            </a:endParaRPr>
          </a:p>
        </p:txBody>
      </p:sp>
      <p:sp>
        <p:nvSpPr>
          <p:cNvPr id="6" name="TextBox 5">
            <a:extLst>
              <a:ext uri="{FF2B5EF4-FFF2-40B4-BE49-F238E27FC236}">
                <a16:creationId xmlns:a16="http://schemas.microsoft.com/office/drawing/2014/main" id="{3C396B59-13BC-5E63-7334-EF41D702CDFD}"/>
              </a:ext>
            </a:extLst>
          </p:cNvPr>
          <p:cNvSpPr txBox="1"/>
          <p:nvPr/>
        </p:nvSpPr>
        <p:spPr>
          <a:xfrm>
            <a:off x="7511739" y="6334780"/>
            <a:ext cx="4218039" cy="523220"/>
          </a:xfrm>
          <a:prstGeom prst="rect">
            <a:avLst/>
          </a:prstGeom>
          <a:noFill/>
        </p:spPr>
        <p:txBody>
          <a:bodyPr wrap="square">
            <a:spAutoFit/>
          </a:bodyPr>
          <a:lstStyle/>
          <a:p>
            <a:r>
              <a:rPr lang="en-IN" sz="1400" dirty="0">
                <a:solidFill>
                  <a:schemeClr val="bg1"/>
                </a:solidFill>
                <a:latin typeface="Arial Black" panose="020B0A04020102020204" pitchFamily="34" charset="0"/>
              </a:rPr>
              <a:t>📌 </a:t>
            </a:r>
            <a:r>
              <a:rPr lang="en-IN" sz="1400" b="1" dirty="0">
                <a:solidFill>
                  <a:schemeClr val="bg1"/>
                </a:solidFill>
                <a:latin typeface="Arial Black" panose="020B0A04020102020204" pitchFamily="34" charset="0"/>
              </a:rPr>
              <a:t>Figure 6: Example Output Screenshots of Image &amp; Video Analysis</a:t>
            </a:r>
            <a:endParaRPr lang="en-IN" sz="1400" dirty="0">
              <a:solidFill>
                <a:schemeClr val="bg1"/>
              </a:solidFill>
              <a:latin typeface="Arial Black" panose="020B0A04020102020204" pitchFamily="34" charset="0"/>
            </a:endParaRPr>
          </a:p>
        </p:txBody>
      </p:sp>
      <p:sp>
        <p:nvSpPr>
          <p:cNvPr id="8" name="TextBox 7">
            <a:extLst>
              <a:ext uri="{FF2B5EF4-FFF2-40B4-BE49-F238E27FC236}">
                <a16:creationId xmlns:a16="http://schemas.microsoft.com/office/drawing/2014/main" id="{DA75230E-2CFD-D712-ECF2-1453605585C2}"/>
              </a:ext>
            </a:extLst>
          </p:cNvPr>
          <p:cNvSpPr txBox="1"/>
          <p:nvPr/>
        </p:nvSpPr>
        <p:spPr>
          <a:xfrm>
            <a:off x="7452956" y="3178211"/>
            <a:ext cx="4311493" cy="724157"/>
          </a:xfrm>
          <a:prstGeom prst="rect">
            <a:avLst/>
          </a:prstGeom>
          <a:noFill/>
        </p:spPr>
        <p:txBody>
          <a:bodyPr wrap="square">
            <a:spAutoFit/>
          </a:bodyPr>
          <a:lstStyle/>
          <a:p>
            <a:r>
              <a:rPr lang="en-IN" sz="1400" dirty="0">
                <a:solidFill>
                  <a:schemeClr val="bg1"/>
                </a:solidFill>
                <a:latin typeface="Arial Black" panose="020B0A04020102020204" pitchFamily="34" charset="0"/>
              </a:rPr>
              <a:t>📌 </a:t>
            </a:r>
            <a:r>
              <a:rPr lang="en-IN" sz="1400" b="1" dirty="0">
                <a:solidFill>
                  <a:schemeClr val="bg1"/>
                </a:solidFill>
                <a:latin typeface="Arial Black" panose="020B0A04020102020204" pitchFamily="34" charset="0"/>
              </a:rPr>
              <a:t>Figure 5: Performance Metrics (Confusion Matrix)(Heatmap)</a:t>
            </a:r>
            <a:br>
              <a:rPr lang="en-IN" sz="1400" dirty="0">
                <a:solidFill>
                  <a:schemeClr val="bg1"/>
                </a:solidFill>
                <a:latin typeface="Arial Black" panose="020B0A04020102020204" pitchFamily="34" charset="0"/>
              </a:rPr>
            </a:br>
            <a:endParaRPr lang="en-IN" dirty="0"/>
          </a:p>
        </p:txBody>
      </p:sp>
      <p:pic>
        <p:nvPicPr>
          <p:cNvPr id="9" name="Picture 8">
            <a:extLst>
              <a:ext uri="{FF2B5EF4-FFF2-40B4-BE49-F238E27FC236}">
                <a16:creationId xmlns:a16="http://schemas.microsoft.com/office/drawing/2014/main" id="{01549519-CD50-30FD-D209-5BE92B39BBEE}"/>
              </a:ext>
            </a:extLst>
          </p:cNvPr>
          <p:cNvPicPr>
            <a:picLocks noChangeAspect="1"/>
          </p:cNvPicPr>
          <p:nvPr/>
        </p:nvPicPr>
        <p:blipFill>
          <a:blip r:embed="rId3"/>
          <a:stretch>
            <a:fillRect/>
          </a:stretch>
        </p:blipFill>
        <p:spPr>
          <a:xfrm>
            <a:off x="7580670" y="679733"/>
            <a:ext cx="4056066" cy="2498478"/>
          </a:xfrm>
          <a:prstGeom prst="rect">
            <a:avLst/>
          </a:prstGeom>
        </p:spPr>
      </p:pic>
      <p:pic>
        <p:nvPicPr>
          <p:cNvPr id="2" name="Picture 1">
            <a:extLst>
              <a:ext uri="{FF2B5EF4-FFF2-40B4-BE49-F238E27FC236}">
                <a16:creationId xmlns:a16="http://schemas.microsoft.com/office/drawing/2014/main" id="{B90A41CB-67F4-2AE5-D0B1-79D76BFA314D}"/>
              </a:ext>
            </a:extLst>
          </p:cNvPr>
          <p:cNvPicPr>
            <a:picLocks noChangeAspect="1"/>
          </p:cNvPicPr>
          <p:nvPr/>
        </p:nvPicPr>
        <p:blipFill>
          <a:blip r:embed="rId4"/>
          <a:stretch>
            <a:fillRect/>
          </a:stretch>
        </p:blipFill>
        <p:spPr>
          <a:xfrm>
            <a:off x="7580670" y="3761808"/>
            <a:ext cx="4056066" cy="2572972"/>
          </a:xfrm>
          <a:prstGeom prst="rect">
            <a:avLst/>
          </a:prstGeom>
        </p:spPr>
      </p:pic>
    </p:spTree>
    <p:extLst>
      <p:ext uri="{BB962C8B-B14F-4D97-AF65-F5344CB8AC3E}">
        <p14:creationId xmlns:p14="http://schemas.microsoft.com/office/powerpoint/2010/main" val="10747561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8">
          <a:extLst>
            <a:ext uri="{FF2B5EF4-FFF2-40B4-BE49-F238E27FC236}">
              <a16:creationId xmlns:a16="http://schemas.microsoft.com/office/drawing/2014/main" id="{ADCF186F-F667-05AF-7E24-F2AD0174E6EB}"/>
            </a:ext>
          </a:extLst>
        </p:cNvPr>
        <p:cNvGrpSpPr/>
        <p:nvPr/>
      </p:nvGrpSpPr>
      <p:grpSpPr>
        <a:xfrm>
          <a:off x="0" y="0"/>
          <a:ext cx="0" cy="0"/>
          <a:chOff x="0" y="0"/>
          <a:chExt cx="0" cy="0"/>
        </a:xfrm>
      </p:grpSpPr>
      <p:sp>
        <p:nvSpPr>
          <p:cNvPr id="290" name="Google Shape;290;p34">
            <a:extLst>
              <a:ext uri="{FF2B5EF4-FFF2-40B4-BE49-F238E27FC236}">
                <a16:creationId xmlns:a16="http://schemas.microsoft.com/office/drawing/2014/main" id="{4A4ECB82-88D9-7C90-C8B1-4CD45348666C}"/>
              </a:ext>
            </a:extLst>
          </p:cNvPr>
          <p:cNvSpPr txBox="1">
            <a:spLocks noGrp="1"/>
          </p:cNvSpPr>
          <p:nvPr>
            <p:ph type="title"/>
          </p:nvPr>
        </p:nvSpPr>
        <p:spPr>
          <a:xfrm>
            <a:off x="2579701" y="-169529"/>
            <a:ext cx="6571510" cy="758809"/>
          </a:xfrm>
          <a:prstGeom prst="rect">
            <a:avLst/>
          </a:prstGeom>
        </p:spPr>
        <p:txBody>
          <a:bodyPr spcFirstLastPara="1" wrap="square" lIns="121900" tIns="121900" rIns="121900" bIns="121900" anchor="t" anchorCtr="0">
            <a:noAutofit/>
          </a:bodyPr>
          <a:lstStyle/>
          <a:p>
            <a:r>
              <a:rPr lang="en-IN" dirty="0"/>
              <a:t>Results &amp; Discussion</a:t>
            </a:r>
            <a:endParaRPr dirty="0"/>
          </a:p>
        </p:txBody>
      </p:sp>
      <p:sp>
        <p:nvSpPr>
          <p:cNvPr id="293" name="Google Shape;293;p34">
            <a:extLst>
              <a:ext uri="{FF2B5EF4-FFF2-40B4-BE49-F238E27FC236}">
                <a16:creationId xmlns:a16="http://schemas.microsoft.com/office/drawing/2014/main" id="{A959D2C4-194A-B201-0DF2-317D4A6BC426}"/>
              </a:ext>
            </a:extLst>
          </p:cNvPr>
          <p:cNvSpPr/>
          <p:nvPr/>
        </p:nvSpPr>
        <p:spPr>
          <a:xfrm>
            <a:off x="-1177316" y="1159000"/>
            <a:ext cx="1949200" cy="1949200"/>
          </a:xfrm>
          <a:prstGeom prst="ellipse">
            <a:avLst/>
          </a:pr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 name="TextBox 1">
            <a:extLst>
              <a:ext uri="{FF2B5EF4-FFF2-40B4-BE49-F238E27FC236}">
                <a16:creationId xmlns:a16="http://schemas.microsoft.com/office/drawing/2014/main" id="{26D4E24F-D4E4-D768-150D-F70BD8C833B8}"/>
              </a:ext>
            </a:extLst>
          </p:cNvPr>
          <p:cNvSpPr txBox="1"/>
          <p:nvPr/>
        </p:nvSpPr>
        <p:spPr>
          <a:xfrm>
            <a:off x="700764" y="672193"/>
            <a:ext cx="6639837" cy="6771084"/>
          </a:xfrm>
          <a:prstGeom prst="rect">
            <a:avLst/>
          </a:prstGeom>
          <a:noFill/>
        </p:spPr>
        <p:txBody>
          <a:bodyPr wrap="square">
            <a:spAutoFit/>
          </a:bodyPr>
          <a:lstStyle/>
          <a:p>
            <a:r>
              <a:rPr lang="en-US" sz="1600" b="1" dirty="0">
                <a:solidFill>
                  <a:schemeClr val="bg1"/>
                </a:solidFill>
                <a:latin typeface="Times New Roman" panose="02020603050405020304" pitchFamily="18" charset="0"/>
                <a:cs typeface="Times New Roman" panose="02020603050405020304" pitchFamily="18" charset="0"/>
              </a:rPr>
              <a:t>3.3 Performance on Real-Time Webcam Detection</a:t>
            </a:r>
          </a:p>
          <a:p>
            <a:endParaRPr lang="en-US" sz="1600" b="1" dirty="0">
              <a:solidFill>
                <a:schemeClr val="bg1"/>
              </a:solidFill>
              <a:latin typeface="Times New Roman" panose="02020603050405020304" pitchFamily="18" charset="0"/>
              <a:cs typeface="Times New Roman" panose="02020603050405020304" pitchFamily="18" charset="0"/>
            </a:endParaRPr>
          </a:p>
          <a:p>
            <a:r>
              <a:rPr lang="en-US" sz="1600" dirty="0">
                <a:solidFill>
                  <a:schemeClr val="bg1"/>
                </a:solidFill>
                <a:latin typeface="Times New Roman" panose="02020603050405020304" pitchFamily="18" charset="0"/>
                <a:cs typeface="Times New Roman" panose="02020603050405020304" pitchFamily="18" charset="0"/>
              </a:rPr>
              <a:t>The </a:t>
            </a:r>
            <a:r>
              <a:rPr lang="en-US" sz="1600" b="1" dirty="0">
                <a:solidFill>
                  <a:schemeClr val="bg1"/>
                </a:solidFill>
                <a:latin typeface="Times New Roman" panose="02020603050405020304" pitchFamily="18" charset="0"/>
                <a:cs typeface="Times New Roman" panose="02020603050405020304" pitchFamily="18" charset="0"/>
              </a:rPr>
              <a:t>live webcam detection module</a:t>
            </a:r>
            <a:r>
              <a:rPr lang="en-US" sz="1600" dirty="0">
                <a:solidFill>
                  <a:schemeClr val="bg1"/>
                </a:solidFill>
                <a:latin typeface="Times New Roman" panose="02020603050405020304" pitchFamily="18" charset="0"/>
                <a:cs typeface="Times New Roman" panose="02020603050405020304" pitchFamily="18" charset="0"/>
              </a:rPr>
              <a:t> was tested with multiple individuals:</a:t>
            </a:r>
          </a:p>
          <a:p>
            <a:pPr>
              <a:buFont typeface="Arial" panose="020B0604020202020204" pitchFamily="34" charset="0"/>
              <a:buChar char="•"/>
            </a:pPr>
            <a:r>
              <a:rPr lang="en-US" sz="1600" b="1" dirty="0">
                <a:solidFill>
                  <a:schemeClr val="bg1"/>
                </a:solidFill>
                <a:latin typeface="Times New Roman" panose="02020603050405020304" pitchFamily="18" charset="0"/>
                <a:cs typeface="Times New Roman" panose="02020603050405020304" pitchFamily="18" charset="0"/>
              </a:rPr>
              <a:t>  Success Rate:</a:t>
            </a:r>
            <a:r>
              <a:rPr lang="en-US" sz="1600" dirty="0">
                <a:solidFill>
                  <a:schemeClr val="bg1"/>
                </a:solidFill>
                <a:latin typeface="Times New Roman" panose="02020603050405020304" pitchFamily="18" charset="0"/>
                <a:cs typeface="Times New Roman" panose="02020603050405020304" pitchFamily="18" charset="0"/>
              </a:rPr>
              <a:t> 82% accuracy in identifying real vs. fake faces.</a:t>
            </a:r>
          </a:p>
          <a:p>
            <a:pPr>
              <a:buFont typeface="Arial" panose="020B0604020202020204" pitchFamily="34" charset="0"/>
              <a:buChar char="•"/>
            </a:pPr>
            <a:r>
              <a:rPr lang="en-US" sz="1600" b="1" dirty="0">
                <a:solidFill>
                  <a:schemeClr val="bg1"/>
                </a:solidFill>
                <a:latin typeface="Times New Roman" panose="02020603050405020304" pitchFamily="18" charset="0"/>
                <a:cs typeface="Times New Roman" panose="02020603050405020304" pitchFamily="18" charset="0"/>
              </a:rPr>
              <a:t>  Challenge:</a:t>
            </a:r>
            <a:r>
              <a:rPr lang="en-US" sz="1600" dirty="0">
                <a:solidFill>
                  <a:schemeClr val="bg1"/>
                </a:solidFill>
                <a:latin typeface="Times New Roman" panose="02020603050405020304" pitchFamily="18" charset="0"/>
                <a:cs typeface="Times New Roman" panose="02020603050405020304" pitchFamily="18" charset="0"/>
              </a:rPr>
              <a:t> Detecting </a:t>
            </a:r>
            <a:r>
              <a:rPr lang="en-US" sz="1600" b="1" dirty="0">
                <a:solidFill>
                  <a:schemeClr val="bg1"/>
                </a:solidFill>
                <a:latin typeface="Times New Roman" panose="02020603050405020304" pitchFamily="18" charset="0"/>
                <a:cs typeface="Times New Roman" panose="02020603050405020304" pitchFamily="18" charset="0"/>
              </a:rPr>
              <a:t>highly sophisticated deepfakes in real-time</a:t>
            </a:r>
            <a:r>
              <a:rPr lang="en-US" sz="1600" dirty="0">
                <a:solidFill>
                  <a:schemeClr val="bg1"/>
                </a:solidFill>
                <a:latin typeface="Times New Roman" panose="02020603050405020304" pitchFamily="18" charset="0"/>
                <a:cs typeface="Times New Roman" panose="02020603050405020304" pitchFamily="18" charset="0"/>
              </a:rPr>
              <a:t> due to </a:t>
            </a:r>
            <a:r>
              <a:rPr lang="en-US" sz="1600" b="1" dirty="0">
                <a:solidFill>
                  <a:schemeClr val="bg1"/>
                </a:solidFill>
                <a:latin typeface="Times New Roman" panose="02020603050405020304" pitchFamily="18" charset="0"/>
                <a:cs typeface="Times New Roman" panose="02020603050405020304" pitchFamily="18" charset="0"/>
              </a:rPr>
              <a:t>lighting variations</a:t>
            </a:r>
            <a:r>
              <a:rPr lang="en-US" sz="1600" dirty="0">
                <a:solidFill>
                  <a:schemeClr val="bg1"/>
                </a:solidFill>
                <a:latin typeface="Times New Roman" panose="02020603050405020304" pitchFamily="18" charset="0"/>
                <a:cs typeface="Times New Roman" panose="02020603050405020304" pitchFamily="18" charset="0"/>
              </a:rPr>
              <a:t> and </a:t>
            </a:r>
            <a:r>
              <a:rPr lang="en-US" sz="1600" b="1" dirty="0">
                <a:solidFill>
                  <a:schemeClr val="bg1"/>
                </a:solidFill>
                <a:latin typeface="Times New Roman" panose="02020603050405020304" pitchFamily="18" charset="0"/>
                <a:cs typeface="Times New Roman" panose="02020603050405020304" pitchFamily="18" charset="0"/>
              </a:rPr>
              <a:t>camera quality differences</a:t>
            </a:r>
          </a:p>
          <a:p>
            <a:pPr>
              <a:buFont typeface="Arial" panose="020B0604020202020204" pitchFamily="34" charset="0"/>
              <a:buChar char="•"/>
            </a:pPr>
            <a:endParaRPr lang="en-US" sz="1600"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3.4 Downloadable Report Feature in Deepfake Detection System</a:t>
            </a:r>
          </a:p>
          <a:p>
            <a:pPr marL="285750"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In our </a:t>
            </a:r>
            <a:r>
              <a:rPr lang="en-US" sz="1600" b="1" dirty="0">
                <a:solidFill>
                  <a:schemeClr val="bg1"/>
                </a:solidFill>
                <a:latin typeface="Times New Roman" panose="02020603050405020304" pitchFamily="18" charset="0"/>
                <a:cs typeface="Times New Roman" panose="02020603050405020304" pitchFamily="18" charset="0"/>
              </a:rPr>
              <a:t>Deepfake Detection System</a:t>
            </a:r>
            <a:r>
              <a:rPr lang="en-US" sz="1600" dirty="0">
                <a:solidFill>
                  <a:schemeClr val="bg1"/>
                </a:solidFill>
                <a:latin typeface="Times New Roman" panose="02020603050405020304" pitchFamily="18" charset="0"/>
                <a:cs typeface="Times New Roman" panose="02020603050405020304" pitchFamily="18" charset="0"/>
              </a:rPr>
              <a:t>, after analyzing an image, video, or audio file for potential deepfake manipulation, users can </a:t>
            </a:r>
            <a:r>
              <a:rPr lang="en-US" sz="1600" b="1" dirty="0">
                <a:solidFill>
                  <a:schemeClr val="bg1"/>
                </a:solidFill>
                <a:latin typeface="Times New Roman" panose="02020603050405020304" pitchFamily="18" charset="0"/>
                <a:cs typeface="Times New Roman" panose="02020603050405020304" pitchFamily="18" charset="0"/>
              </a:rPr>
              <a:t>download a detailed report</a:t>
            </a:r>
            <a:r>
              <a:rPr lang="en-US" sz="1600" dirty="0">
                <a:solidFill>
                  <a:schemeClr val="bg1"/>
                </a:solidFill>
                <a:latin typeface="Times New Roman" panose="02020603050405020304" pitchFamily="18" charset="0"/>
                <a:cs typeface="Times New Roman" panose="02020603050405020304" pitchFamily="18" charset="0"/>
              </a:rPr>
              <a:t> summarizing the analysis results.</a:t>
            </a:r>
          </a:p>
          <a:p>
            <a:pPr marL="285750" indent="-285750">
              <a:buFont typeface="Arial" panose="020B0604020202020204" pitchFamily="34" charset="0"/>
              <a:buChar char="•"/>
            </a:pPr>
            <a:endParaRPr lang="en-US" sz="1600"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What Does the Downloadable Report Contain?</a:t>
            </a:r>
          </a:p>
          <a:p>
            <a:r>
              <a:rPr lang="en-US" sz="1600" dirty="0">
                <a:solidFill>
                  <a:schemeClr val="bg1"/>
                </a:solidFill>
                <a:latin typeface="Times New Roman" panose="02020603050405020304" pitchFamily="18" charset="0"/>
                <a:cs typeface="Times New Roman" panose="02020603050405020304" pitchFamily="18" charset="0"/>
              </a:rPr>
              <a:t>The report provides comprehensive insights into the processed media file, including:</a:t>
            </a:r>
          </a:p>
          <a:p>
            <a:pPr marL="285750" indent="-285750">
              <a:buFont typeface="Arial" panose="020B0604020202020204" pitchFamily="34" charset="0"/>
              <a:buChar char="•"/>
            </a:pPr>
            <a:r>
              <a:rPr lang="en-US" sz="1600" b="1" dirty="0">
                <a:solidFill>
                  <a:schemeClr val="bg1"/>
                </a:solidFill>
                <a:latin typeface="Times New Roman" panose="02020603050405020304" pitchFamily="18" charset="0"/>
                <a:cs typeface="Times New Roman" panose="02020603050405020304" pitchFamily="18" charset="0"/>
              </a:rPr>
              <a:t> Detection Results</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Probability score of deepfake detection</a:t>
            </a:r>
          </a:p>
          <a:p>
            <a:pPr marL="742950" lvl="1"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Confidence level of detection (High, Medium, Low)</a:t>
            </a:r>
          </a:p>
          <a:p>
            <a:pPr marL="285750" indent="-285750">
              <a:buFont typeface="Arial" panose="020B0604020202020204" pitchFamily="34" charset="0"/>
              <a:buChar char="•"/>
            </a:pPr>
            <a:r>
              <a:rPr lang="en-US" sz="1600" b="1" dirty="0">
                <a:solidFill>
                  <a:schemeClr val="bg1"/>
                </a:solidFill>
                <a:latin typeface="Times New Roman" panose="02020603050405020304" pitchFamily="18" charset="0"/>
                <a:cs typeface="Times New Roman" panose="02020603050405020304" pitchFamily="18" charset="0"/>
              </a:rPr>
              <a:t> Processing Methodology</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AI models and techniques used for analysis</a:t>
            </a:r>
          </a:p>
          <a:p>
            <a:pPr marL="742950" lvl="1"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Preprocessing steps (image/video frame extraction,)</a:t>
            </a:r>
          </a:p>
          <a:p>
            <a:pPr marL="742950" lvl="1"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Feature extraction techniques</a:t>
            </a:r>
          </a:p>
          <a:p>
            <a:pPr marL="285750" indent="-285750">
              <a:buFont typeface="Arial" panose="020B0604020202020204" pitchFamily="34" charset="0"/>
              <a:buChar char="•"/>
            </a:pPr>
            <a:r>
              <a:rPr lang="en-US" sz="1600" b="1" dirty="0">
                <a:solidFill>
                  <a:schemeClr val="bg1"/>
                </a:solidFill>
                <a:latin typeface="Times New Roman" panose="02020603050405020304" pitchFamily="18" charset="0"/>
                <a:cs typeface="Times New Roman" panose="02020603050405020304" pitchFamily="18" charset="0"/>
              </a:rPr>
              <a:t> Screenshots &amp; Visual Proof</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Highlighted deepfake artifacts in images</a:t>
            </a:r>
          </a:p>
          <a:p>
            <a:pPr marL="742950" lvl="1"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Keyframes extracted from videos</a:t>
            </a:r>
          </a:p>
          <a:p>
            <a:pPr>
              <a:buFont typeface="Arial" panose="020B0604020202020204" pitchFamily="34" charset="0"/>
              <a:buChar char="•"/>
            </a:pPr>
            <a:endParaRPr lang="en-US" sz="1600" dirty="0">
              <a:solidFill>
                <a:schemeClr val="bg1"/>
              </a:solidFill>
              <a:latin typeface="Times New Roman" panose="02020603050405020304" pitchFamily="18" charset="0"/>
              <a:cs typeface="Times New Roman" panose="02020603050405020304" pitchFamily="18" charset="0"/>
            </a:endParaRPr>
          </a:p>
          <a:p>
            <a:endParaRPr lang="en-IN" sz="1800" dirty="0">
              <a:solidFill>
                <a:schemeClr val="bg1"/>
              </a:solidFill>
              <a:latin typeface="Arial Black" panose="020B0A04020102020204" pitchFamily="34" charset="0"/>
            </a:endParaRPr>
          </a:p>
        </p:txBody>
      </p:sp>
      <p:pic>
        <p:nvPicPr>
          <p:cNvPr id="5" name="Picture 4">
            <a:extLst>
              <a:ext uri="{FF2B5EF4-FFF2-40B4-BE49-F238E27FC236}">
                <a16:creationId xmlns:a16="http://schemas.microsoft.com/office/drawing/2014/main" id="{B59C83FD-F636-9ED8-C377-F593262CC525}"/>
              </a:ext>
            </a:extLst>
          </p:cNvPr>
          <p:cNvPicPr>
            <a:picLocks noChangeAspect="1"/>
          </p:cNvPicPr>
          <p:nvPr/>
        </p:nvPicPr>
        <p:blipFill>
          <a:blip r:embed="rId3"/>
          <a:stretch>
            <a:fillRect/>
          </a:stretch>
        </p:blipFill>
        <p:spPr>
          <a:xfrm>
            <a:off x="7162799" y="3749800"/>
            <a:ext cx="4820921" cy="2584979"/>
          </a:xfrm>
          <a:prstGeom prst="rect">
            <a:avLst/>
          </a:prstGeom>
        </p:spPr>
      </p:pic>
      <p:sp>
        <p:nvSpPr>
          <p:cNvPr id="7" name="TextBox 6">
            <a:extLst>
              <a:ext uri="{FF2B5EF4-FFF2-40B4-BE49-F238E27FC236}">
                <a16:creationId xmlns:a16="http://schemas.microsoft.com/office/drawing/2014/main" id="{C513F4F5-E8B5-94B0-B5E8-763BE82CD578}"/>
              </a:ext>
            </a:extLst>
          </p:cNvPr>
          <p:cNvSpPr txBox="1"/>
          <p:nvPr/>
        </p:nvSpPr>
        <p:spPr>
          <a:xfrm>
            <a:off x="7340601" y="6334780"/>
            <a:ext cx="4643119" cy="523220"/>
          </a:xfrm>
          <a:prstGeom prst="rect">
            <a:avLst/>
          </a:prstGeom>
          <a:noFill/>
        </p:spPr>
        <p:txBody>
          <a:bodyPr wrap="square">
            <a:spAutoFit/>
          </a:bodyPr>
          <a:lstStyle/>
          <a:p>
            <a:r>
              <a:rPr lang="en-IN" sz="1400" dirty="0">
                <a:solidFill>
                  <a:schemeClr val="bg1"/>
                </a:solidFill>
                <a:latin typeface="Arial Black" panose="020B0A04020102020204" pitchFamily="34" charset="0"/>
              </a:rPr>
              <a:t>📌 </a:t>
            </a:r>
            <a:r>
              <a:rPr lang="en-IN" sz="1400" b="1" dirty="0">
                <a:solidFill>
                  <a:schemeClr val="bg1"/>
                </a:solidFill>
                <a:latin typeface="Arial Black" panose="020B0A04020102020204" pitchFamily="34" charset="0"/>
              </a:rPr>
              <a:t>Figure 8: Report generated after image analysis for deepfake Detection by Our model</a:t>
            </a:r>
            <a:endParaRPr lang="en-IN" sz="1400" dirty="0">
              <a:solidFill>
                <a:schemeClr val="bg1"/>
              </a:solidFill>
              <a:latin typeface="Arial Black" panose="020B0A04020102020204" pitchFamily="34" charset="0"/>
            </a:endParaRPr>
          </a:p>
        </p:txBody>
      </p:sp>
      <p:pic>
        <p:nvPicPr>
          <p:cNvPr id="11" name="Picture 10">
            <a:extLst>
              <a:ext uri="{FF2B5EF4-FFF2-40B4-BE49-F238E27FC236}">
                <a16:creationId xmlns:a16="http://schemas.microsoft.com/office/drawing/2014/main" id="{01130CE5-26E5-5075-2D3C-6373711757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62800" y="715038"/>
            <a:ext cx="4820920" cy="2517476"/>
          </a:xfrm>
          <a:prstGeom prst="rect">
            <a:avLst/>
          </a:prstGeom>
        </p:spPr>
      </p:pic>
      <p:sp>
        <p:nvSpPr>
          <p:cNvPr id="12" name="TextBox 11">
            <a:extLst>
              <a:ext uri="{FF2B5EF4-FFF2-40B4-BE49-F238E27FC236}">
                <a16:creationId xmlns:a16="http://schemas.microsoft.com/office/drawing/2014/main" id="{EB084C39-1DBC-456F-3FBB-20F251B68B40}"/>
              </a:ext>
            </a:extLst>
          </p:cNvPr>
          <p:cNvSpPr txBox="1"/>
          <p:nvPr/>
        </p:nvSpPr>
        <p:spPr>
          <a:xfrm>
            <a:off x="7254241" y="3232514"/>
            <a:ext cx="4439920" cy="523220"/>
          </a:xfrm>
          <a:prstGeom prst="rect">
            <a:avLst/>
          </a:prstGeom>
          <a:noFill/>
        </p:spPr>
        <p:txBody>
          <a:bodyPr wrap="square">
            <a:spAutoFit/>
          </a:bodyPr>
          <a:lstStyle/>
          <a:p>
            <a:r>
              <a:rPr lang="en-IN" sz="1400" dirty="0">
                <a:solidFill>
                  <a:schemeClr val="bg1"/>
                </a:solidFill>
                <a:latin typeface="Arial Black" panose="020B0A04020102020204" pitchFamily="34" charset="0"/>
              </a:rPr>
              <a:t>📌 </a:t>
            </a:r>
            <a:r>
              <a:rPr lang="en-IN" sz="1400" b="1" dirty="0">
                <a:solidFill>
                  <a:schemeClr val="bg1"/>
                </a:solidFill>
                <a:latin typeface="Arial Black" panose="020B0A04020102020204" pitchFamily="34" charset="0"/>
              </a:rPr>
              <a:t>Figure 7: Analysis done with the help of live webcam</a:t>
            </a:r>
            <a:endParaRPr lang="en-IN" sz="14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7914439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7A7B3D-D700-2A50-7E87-54BB582A1C1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C5B02D3-7520-2038-CE7D-4D986085B03A}"/>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1401016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20A584-35D0-BBDA-262D-4810977FA4F7}"/>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3939221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CDA1B1-2398-A4DD-ED33-4B18CC65F2E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DE59D1E-B29A-AC88-AEC7-93CA17311D3E}"/>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651533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6EE7C0-3D61-F38E-A2CC-9BE62C649F5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7B81285-40A9-8941-167D-57BFCC191CDC}"/>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3535958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7CE5A-94F4-E24F-08F8-B85DDA6C8431}"/>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DEA87C3-7BBA-89D7-8173-33AA610DD53C}"/>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1576386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7"/>
          <p:cNvSpPr txBox="1">
            <a:spLocks noGrp="1"/>
          </p:cNvSpPr>
          <p:nvPr>
            <p:ph type="title"/>
          </p:nvPr>
        </p:nvSpPr>
        <p:spPr>
          <a:xfrm>
            <a:off x="5841240" y="566284"/>
            <a:ext cx="6115755" cy="926316"/>
          </a:xfrm>
          <a:prstGeom prst="rect">
            <a:avLst/>
          </a:prstGeom>
        </p:spPr>
        <p:txBody>
          <a:bodyPr spcFirstLastPara="1" wrap="square" lIns="121900" tIns="121900" rIns="121900" bIns="121900" anchor="t" anchorCtr="0">
            <a:noAutofit/>
          </a:bodyPr>
          <a:lstStyle/>
          <a:p>
            <a:r>
              <a:rPr lang="en-IN" b="1" dirty="0"/>
              <a:t>PROPOSED SYSTEM</a:t>
            </a:r>
            <a:endParaRPr b="1" dirty="0">
              <a:solidFill>
                <a:schemeClr val="bg1"/>
              </a:solidFill>
            </a:endParaRPr>
          </a:p>
        </p:txBody>
      </p:sp>
      <p:sp>
        <p:nvSpPr>
          <p:cNvPr id="221" name="Google Shape;221;p27"/>
          <p:cNvSpPr txBox="1">
            <a:spLocks noGrp="1"/>
          </p:cNvSpPr>
          <p:nvPr>
            <p:ph type="subTitle" idx="1"/>
          </p:nvPr>
        </p:nvSpPr>
        <p:spPr>
          <a:xfrm>
            <a:off x="5742780" y="1370680"/>
            <a:ext cx="6312677" cy="4572920"/>
          </a:xfrm>
          <a:prstGeom prst="rect">
            <a:avLst/>
          </a:prstGeom>
        </p:spPr>
        <p:txBody>
          <a:bodyPr spcFirstLastPara="1" wrap="square" lIns="121900" tIns="121900" rIns="121900" bIns="121900" anchor="t" anchorCtr="0">
            <a:noAutofit/>
          </a:bodyPr>
          <a:lstStyle/>
          <a:p>
            <a:pPr algn="l">
              <a:lnSpc>
                <a:spcPct val="150000"/>
              </a:lnSpc>
            </a:pPr>
            <a:r>
              <a:rPr lang="en-US" b="1" dirty="0">
                <a:latin typeface="Cascadia Code" panose="020B0609020000020004" pitchFamily="49" charset="0"/>
                <a:ea typeface="Cascadia Code" panose="020B0609020000020004" pitchFamily="49" charset="0"/>
                <a:cs typeface="Cascadia Code" panose="020B0609020000020004" pitchFamily="49" charset="0"/>
              </a:rPr>
              <a:t>Introduction</a:t>
            </a:r>
          </a:p>
          <a:p>
            <a:pPr algn="l">
              <a:lnSpc>
                <a:spcPct val="150000"/>
              </a:lnSpc>
            </a:pPr>
            <a:r>
              <a:rPr lang="en-US" dirty="0"/>
              <a:t>The rapid advancement of </a:t>
            </a:r>
            <a:r>
              <a:rPr lang="en-US" b="1" dirty="0"/>
              <a:t>deep learning and Generative Adversarial Networks (GANs)</a:t>
            </a:r>
            <a:r>
              <a:rPr lang="en-US" dirty="0"/>
              <a:t> has enabled the creation of </a:t>
            </a:r>
            <a:r>
              <a:rPr lang="en-US" b="1" dirty="0"/>
              <a:t>realistic deepfake media</a:t>
            </a:r>
            <a:r>
              <a:rPr lang="en-US" dirty="0"/>
              <a:t>, making it increasingly difficult to differentiate between real and manipulated content. To combat this, our </a:t>
            </a:r>
            <a:r>
              <a:rPr lang="en-US" b="1" dirty="0"/>
              <a:t>Deepfake Detection System</a:t>
            </a:r>
            <a:r>
              <a:rPr lang="en-US" dirty="0"/>
              <a:t> is designed to efficiently analyze </a:t>
            </a:r>
            <a:r>
              <a:rPr lang="en-US" b="1" dirty="0"/>
              <a:t>images, videos, and audio files</a:t>
            </a:r>
            <a:r>
              <a:rPr lang="en-US" dirty="0"/>
              <a:t> to detect digital forgeries.</a:t>
            </a:r>
          </a:p>
          <a:p>
            <a:pPr algn="l">
              <a:lnSpc>
                <a:spcPct val="150000"/>
              </a:lnSpc>
            </a:pPr>
            <a:r>
              <a:rPr lang="en-US" b="1" dirty="0">
                <a:latin typeface="Cascadia Code" panose="020B0609020000020004" pitchFamily="49" charset="0"/>
                <a:ea typeface="Cascadia Code" panose="020B0609020000020004" pitchFamily="49" charset="0"/>
                <a:cs typeface="Cascadia Code" panose="020B0609020000020004" pitchFamily="49" charset="0"/>
              </a:rPr>
              <a:t>Objectives</a:t>
            </a:r>
          </a:p>
          <a:p>
            <a:pPr algn="l">
              <a:lnSpc>
                <a:spcPct val="150000"/>
              </a:lnSpc>
              <a:buFont typeface="Arial" panose="020B0604020202020204" pitchFamily="34" charset="0"/>
              <a:buChar char="•"/>
            </a:pPr>
            <a:r>
              <a:rPr lang="en-US" b="1" dirty="0"/>
              <a:t>Automate deepfake detection</a:t>
            </a:r>
            <a:r>
              <a:rPr lang="en-US" dirty="0"/>
              <a:t> using AI-driven models.</a:t>
            </a:r>
          </a:p>
          <a:p>
            <a:pPr algn="l">
              <a:lnSpc>
                <a:spcPct val="150000"/>
              </a:lnSpc>
              <a:buFont typeface="Arial" panose="020B0604020202020204" pitchFamily="34" charset="0"/>
              <a:buChar char="•"/>
            </a:pPr>
            <a:r>
              <a:rPr lang="en-US" b="1" dirty="0"/>
              <a:t>Ensure media authenticity</a:t>
            </a:r>
            <a:r>
              <a:rPr lang="en-US" dirty="0"/>
              <a:t> by analyzing images, videos, and audio files.</a:t>
            </a:r>
          </a:p>
          <a:p>
            <a:pPr algn="l">
              <a:lnSpc>
                <a:spcPct val="150000"/>
              </a:lnSpc>
              <a:buFont typeface="Arial" panose="020B0604020202020204" pitchFamily="34" charset="0"/>
              <a:buChar char="•"/>
            </a:pPr>
            <a:r>
              <a:rPr lang="en-US" b="1" dirty="0"/>
              <a:t>Provide a user-friendly interface</a:t>
            </a:r>
            <a:r>
              <a:rPr lang="en-US" dirty="0"/>
              <a:t> to detect deepfakes using uploaded files and URLs.</a:t>
            </a:r>
          </a:p>
          <a:p>
            <a:pPr algn="l">
              <a:lnSpc>
                <a:spcPct val="150000"/>
              </a:lnSpc>
              <a:buFont typeface="Arial" panose="020B0604020202020204" pitchFamily="34" charset="0"/>
              <a:buChar char="•"/>
            </a:pPr>
            <a:r>
              <a:rPr lang="en-US" b="1" dirty="0"/>
              <a:t>Enhance cybersecurity efforts</a:t>
            </a:r>
            <a:r>
              <a:rPr lang="en-US" dirty="0"/>
              <a:t> in preventing misinformation and digital fraud.</a:t>
            </a:r>
          </a:p>
          <a:p>
            <a:pPr marL="0" indent="0" algn="l"/>
            <a:endParaRPr dirty="0"/>
          </a:p>
        </p:txBody>
      </p:sp>
      <p:pic>
        <p:nvPicPr>
          <p:cNvPr id="2" name="Picture 1">
            <a:extLst>
              <a:ext uri="{FF2B5EF4-FFF2-40B4-BE49-F238E27FC236}">
                <a16:creationId xmlns:a16="http://schemas.microsoft.com/office/drawing/2014/main" id="{60965102-0574-58CC-EA0F-C283F70E967E}"/>
              </a:ext>
            </a:extLst>
          </p:cNvPr>
          <p:cNvPicPr>
            <a:picLocks noChangeAspect="1"/>
          </p:cNvPicPr>
          <p:nvPr/>
        </p:nvPicPr>
        <p:blipFill>
          <a:blip r:embed="rId3"/>
          <a:stretch>
            <a:fillRect/>
          </a:stretch>
        </p:blipFill>
        <p:spPr>
          <a:xfrm>
            <a:off x="589279" y="798159"/>
            <a:ext cx="5251962" cy="5013361"/>
          </a:xfrm>
          <a:prstGeom prst="rect">
            <a:avLst/>
          </a:prstGeom>
        </p:spPr>
      </p:pic>
      <p:sp>
        <p:nvSpPr>
          <p:cNvPr id="4" name="TextBox 3">
            <a:extLst>
              <a:ext uri="{FF2B5EF4-FFF2-40B4-BE49-F238E27FC236}">
                <a16:creationId xmlns:a16="http://schemas.microsoft.com/office/drawing/2014/main" id="{20394E89-75B8-036B-9CCD-4A1EBE41DB78}"/>
              </a:ext>
            </a:extLst>
          </p:cNvPr>
          <p:cNvSpPr txBox="1"/>
          <p:nvPr/>
        </p:nvSpPr>
        <p:spPr>
          <a:xfrm>
            <a:off x="1234817" y="5907178"/>
            <a:ext cx="4093723" cy="461665"/>
          </a:xfrm>
          <a:prstGeom prst="rect">
            <a:avLst/>
          </a:prstGeom>
          <a:noFill/>
        </p:spPr>
        <p:txBody>
          <a:bodyPr wrap="square">
            <a:spAutoFit/>
          </a:bodyPr>
          <a:lstStyle/>
          <a:p>
            <a:r>
              <a:rPr lang="en-US" sz="1200" b="1" i="1" dirty="0">
                <a:solidFill>
                  <a:schemeClr val="bg1"/>
                </a:solidFill>
                <a:latin typeface="Arial Black" panose="020B0A04020102020204" pitchFamily="34" charset="0"/>
              </a:rPr>
              <a:t>Figure 1: User Interface of the Deepfake Detection System</a:t>
            </a:r>
            <a:endParaRPr lang="en-IN" sz="1200" b="1" i="1"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3995245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9">
          <a:extLst>
            <a:ext uri="{FF2B5EF4-FFF2-40B4-BE49-F238E27FC236}">
              <a16:creationId xmlns:a16="http://schemas.microsoft.com/office/drawing/2014/main" id="{CD621675-6076-BDDA-EADF-AF2F4042A94A}"/>
            </a:ext>
          </a:extLst>
        </p:cNvPr>
        <p:cNvGrpSpPr/>
        <p:nvPr/>
      </p:nvGrpSpPr>
      <p:grpSpPr>
        <a:xfrm>
          <a:off x="0" y="0"/>
          <a:ext cx="0" cy="0"/>
          <a:chOff x="0" y="0"/>
          <a:chExt cx="0" cy="0"/>
        </a:xfrm>
      </p:grpSpPr>
      <p:sp>
        <p:nvSpPr>
          <p:cNvPr id="220" name="Google Shape;220;p27">
            <a:extLst>
              <a:ext uri="{FF2B5EF4-FFF2-40B4-BE49-F238E27FC236}">
                <a16:creationId xmlns:a16="http://schemas.microsoft.com/office/drawing/2014/main" id="{1B1A2D8C-A43B-489B-B1C7-F55ABC62C339}"/>
              </a:ext>
            </a:extLst>
          </p:cNvPr>
          <p:cNvSpPr txBox="1">
            <a:spLocks noGrp="1"/>
          </p:cNvSpPr>
          <p:nvPr>
            <p:ph type="title"/>
          </p:nvPr>
        </p:nvSpPr>
        <p:spPr>
          <a:xfrm>
            <a:off x="5863796" y="600611"/>
            <a:ext cx="6236764" cy="926316"/>
          </a:xfrm>
          <a:prstGeom prst="rect">
            <a:avLst/>
          </a:prstGeom>
        </p:spPr>
        <p:txBody>
          <a:bodyPr spcFirstLastPara="1" wrap="square" lIns="121900" tIns="121900" rIns="121900" bIns="121900" anchor="t" anchorCtr="0">
            <a:noAutofit/>
          </a:bodyPr>
          <a:lstStyle/>
          <a:p>
            <a:r>
              <a:rPr lang="en-IN" b="1" dirty="0">
                <a:solidFill>
                  <a:schemeClr val="bg1"/>
                </a:solidFill>
              </a:rPr>
              <a:t> SYSTEM OVERVIEW</a:t>
            </a:r>
            <a:endParaRPr b="1" dirty="0">
              <a:solidFill>
                <a:schemeClr val="bg1"/>
              </a:solidFill>
            </a:endParaRPr>
          </a:p>
        </p:txBody>
      </p:sp>
      <p:sp>
        <p:nvSpPr>
          <p:cNvPr id="221" name="Google Shape;221;p27">
            <a:extLst>
              <a:ext uri="{FF2B5EF4-FFF2-40B4-BE49-F238E27FC236}">
                <a16:creationId xmlns:a16="http://schemas.microsoft.com/office/drawing/2014/main" id="{CEE21E27-CD50-F1C9-21A5-17D7C8D30635}"/>
              </a:ext>
            </a:extLst>
          </p:cNvPr>
          <p:cNvSpPr txBox="1">
            <a:spLocks noGrp="1"/>
          </p:cNvSpPr>
          <p:nvPr>
            <p:ph type="subTitle" idx="1"/>
          </p:nvPr>
        </p:nvSpPr>
        <p:spPr>
          <a:xfrm>
            <a:off x="5863796" y="1352020"/>
            <a:ext cx="6312677" cy="4442211"/>
          </a:xfrm>
          <a:prstGeom prst="rect">
            <a:avLst/>
          </a:prstGeom>
        </p:spPr>
        <p:txBody>
          <a:bodyPr spcFirstLastPara="1" wrap="square" lIns="121900" tIns="121900" rIns="121900" bIns="121900" anchor="t" anchorCtr="0">
            <a:noAutofit/>
          </a:bodyPr>
          <a:lstStyle/>
          <a:p>
            <a:pPr algn="just"/>
            <a:r>
              <a:rPr lang="en-IN" sz="1400" b="1" dirty="0">
                <a:latin typeface="Cascadia Code" panose="020B0609020000020004" pitchFamily="49" charset="0"/>
                <a:ea typeface="Cascadia Code" panose="020B0609020000020004" pitchFamily="49" charset="0"/>
                <a:cs typeface="Cascadia Code" panose="020B0609020000020004" pitchFamily="49" charset="0"/>
              </a:rPr>
              <a:t>Deepfake Detection System Overview :</a:t>
            </a:r>
          </a:p>
          <a:p>
            <a:pPr algn="just"/>
            <a:endParaRPr lang="en-IN" sz="1400" b="1" dirty="0">
              <a:latin typeface="Cascadia Code" panose="020B0609020000020004" pitchFamily="49" charset="0"/>
              <a:ea typeface="Cascadia Code" panose="020B0609020000020004" pitchFamily="49" charset="0"/>
              <a:cs typeface="Cascadia Code" panose="020B0609020000020004" pitchFamily="49" charset="0"/>
            </a:endParaRPr>
          </a:p>
          <a:p>
            <a:pPr algn="just"/>
            <a:r>
              <a:rPr lang="en-IN" sz="1400" b="1" dirty="0">
                <a:solidFill>
                  <a:schemeClr val="bg1"/>
                </a:solidFill>
              </a:rPr>
              <a:t>The Deepfake Detection System is an AI-driven solution designed to detect manipulated media with high precision. The system leverages deep learning techniques and computer vision algorithms to analyse images and videos, identifying synthetic alterations commonly found in deepfake content.</a:t>
            </a:r>
          </a:p>
          <a:p>
            <a:pPr algn="just"/>
            <a:endParaRPr lang="en-IN" sz="1400" dirty="0"/>
          </a:p>
          <a:p>
            <a:pPr algn="just"/>
            <a:r>
              <a:rPr lang="en-IN" sz="1400" b="1" dirty="0"/>
              <a:t>Key Features:</a:t>
            </a:r>
          </a:p>
          <a:p>
            <a:pPr algn="just"/>
            <a:endParaRPr lang="en-IN" sz="1400" b="1" dirty="0"/>
          </a:p>
          <a:p>
            <a:pPr algn="just">
              <a:buFont typeface="Arial" panose="020B0604020202020204" pitchFamily="34" charset="0"/>
              <a:buChar char="•"/>
            </a:pPr>
            <a:r>
              <a:rPr lang="en-IN" sz="1400" b="1" dirty="0"/>
              <a:t>Process Online Image</a:t>
            </a:r>
            <a:r>
              <a:rPr lang="en-IN" sz="1400" dirty="0"/>
              <a:t>: Allows users to upload and analyse images for deepfake detection.</a:t>
            </a:r>
          </a:p>
          <a:p>
            <a:pPr algn="just">
              <a:buFont typeface="Arial" panose="020B0604020202020204" pitchFamily="34" charset="0"/>
              <a:buChar char="•"/>
            </a:pPr>
            <a:r>
              <a:rPr lang="en-IN" sz="1400" b="1" dirty="0"/>
              <a:t>Process Online Video</a:t>
            </a:r>
            <a:r>
              <a:rPr lang="en-IN" sz="1400" dirty="0"/>
              <a:t>: Supports video file uploads to detect deepfake alterations.</a:t>
            </a:r>
          </a:p>
          <a:p>
            <a:pPr algn="just">
              <a:buFont typeface="Arial" panose="020B0604020202020204" pitchFamily="34" charset="0"/>
              <a:buChar char="•"/>
            </a:pPr>
            <a:r>
              <a:rPr lang="en-IN" sz="1400" b="1" dirty="0"/>
              <a:t>Capture Live Webcam</a:t>
            </a:r>
            <a:r>
              <a:rPr lang="en-IN" sz="1400" dirty="0"/>
              <a:t>: Enables real-time deepfake detection using a webcam.</a:t>
            </a:r>
          </a:p>
          <a:p>
            <a:pPr algn="just">
              <a:buFont typeface="Arial" panose="020B0604020202020204" pitchFamily="34" charset="0"/>
              <a:buChar char="•"/>
            </a:pPr>
            <a:r>
              <a:rPr lang="en-IN" sz="1400" b="1" dirty="0"/>
              <a:t>Analyse Image and video Url</a:t>
            </a:r>
            <a:r>
              <a:rPr lang="en-IN" sz="1400" dirty="0"/>
              <a:t>:  Verifies images and videos directly from a URL.</a:t>
            </a:r>
          </a:p>
          <a:p>
            <a:pPr algn="just">
              <a:buFont typeface="Arial" panose="020B0604020202020204" pitchFamily="34" charset="0"/>
              <a:buChar char="•"/>
            </a:pPr>
            <a:r>
              <a:rPr lang="en-IN" sz="1400" b="1" dirty="0"/>
              <a:t>Analyse and Process Audio Url</a:t>
            </a:r>
            <a:r>
              <a:rPr lang="en-IN" sz="1400" dirty="0"/>
              <a:t>: Examines audios hosted online for authenticity.</a:t>
            </a:r>
          </a:p>
          <a:p>
            <a:pPr marL="139700" indent="0" algn="just"/>
            <a:endParaRPr lang="en-IN" sz="1400" dirty="0"/>
          </a:p>
          <a:p>
            <a:pPr algn="just"/>
            <a:r>
              <a:rPr lang="en-IN" sz="1400" b="1" dirty="0">
                <a:solidFill>
                  <a:schemeClr val="bg1"/>
                </a:solidFill>
              </a:rPr>
              <a:t>The system offers an interactive user interface (UI) (Fig. 1) where users can upload or provide media URLs for instant verification and also get instant analysis report in the PDF format</a:t>
            </a:r>
            <a:r>
              <a:rPr lang="en-IN" dirty="0">
                <a:solidFill>
                  <a:schemeClr val="bg1"/>
                </a:solidFill>
              </a:rPr>
              <a:t>.</a:t>
            </a:r>
          </a:p>
          <a:p>
            <a:pPr marL="0" indent="0" algn="l"/>
            <a:endParaRPr dirty="0"/>
          </a:p>
        </p:txBody>
      </p:sp>
      <p:sp>
        <p:nvSpPr>
          <p:cNvPr id="7" name="TextBox 6">
            <a:extLst>
              <a:ext uri="{FF2B5EF4-FFF2-40B4-BE49-F238E27FC236}">
                <a16:creationId xmlns:a16="http://schemas.microsoft.com/office/drawing/2014/main" id="{A7CAC4DA-2BC4-1E5C-BD2C-E858771EF282}"/>
              </a:ext>
            </a:extLst>
          </p:cNvPr>
          <p:cNvSpPr txBox="1"/>
          <p:nvPr/>
        </p:nvSpPr>
        <p:spPr>
          <a:xfrm>
            <a:off x="934721" y="5551578"/>
            <a:ext cx="4466700" cy="461665"/>
          </a:xfrm>
          <a:prstGeom prst="rect">
            <a:avLst/>
          </a:prstGeom>
          <a:noFill/>
        </p:spPr>
        <p:txBody>
          <a:bodyPr wrap="square">
            <a:spAutoFit/>
          </a:bodyPr>
          <a:lstStyle/>
          <a:p>
            <a:r>
              <a:rPr lang="en-US" sz="1200" b="1" i="1" dirty="0">
                <a:solidFill>
                  <a:schemeClr val="bg1"/>
                </a:solidFill>
                <a:latin typeface="Arial Black" panose="020B0A04020102020204" pitchFamily="34" charset="0"/>
              </a:rPr>
              <a:t>Figure 2: Features and options of the Deepfake Detection System</a:t>
            </a:r>
            <a:endParaRPr lang="en-IN" sz="1200" b="1" i="1" dirty="0">
              <a:solidFill>
                <a:schemeClr val="bg1"/>
              </a:solidFill>
              <a:latin typeface="Arial Black" panose="020B0A04020102020204" pitchFamily="34" charset="0"/>
            </a:endParaRPr>
          </a:p>
        </p:txBody>
      </p:sp>
      <p:pic>
        <p:nvPicPr>
          <p:cNvPr id="3" name="Picture 2">
            <a:extLst>
              <a:ext uri="{FF2B5EF4-FFF2-40B4-BE49-F238E27FC236}">
                <a16:creationId xmlns:a16="http://schemas.microsoft.com/office/drawing/2014/main" id="{F9025769-E10E-B913-3AAB-5F7313F76BCE}"/>
              </a:ext>
            </a:extLst>
          </p:cNvPr>
          <p:cNvPicPr>
            <a:picLocks noChangeAspect="1"/>
          </p:cNvPicPr>
          <p:nvPr/>
        </p:nvPicPr>
        <p:blipFill>
          <a:blip r:embed="rId3"/>
          <a:stretch>
            <a:fillRect/>
          </a:stretch>
        </p:blipFill>
        <p:spPr>
          <a:xfrm>
            <a:off x="478986" y="944879"/>
            <a:ext cx="5542840" cy="4561101"/>
          </a:xfrm>
          <a:prstGeom prst="rect">
            <a:avLst/>
          </a:prstGeom>
        </p:spPr>
      </p:pic>
    </p:spTree>
    <p:extLst>
      <p:ext uri="{BB962C8B-B14F-4D97-AF65-F5344CB8AC3E}">
        <p14:creationId xmlns:p14="http://schemas.microsoft.com/office/powerpoint/2010/main" val="2647120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0"/>
          <p:cNvSpPr/>
          <p:nvPr/>
        </p:nvSpPr>
        <p:spPr>
          <a:xfrm>
            <a:off x="9811217" y="960867"/>
            <a:ext cx="1949200" cy="1949200"/>
          </a:xfrm>
          <a:prstGeom prst="ellipse">
            <a:avLst/>
          </a:pr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5" name="Google Shape;245;p30"/>
          <p:cNvSpPr txBox="1">
            <a:spLocks noGrp="1"/>
          </p:cNvSpPr>
          <p:nvPr>
            <p:ph type="title"/>
          </p:nvPr>
        </p:nvSpPr>
        <p:spPr>
          <a:xfrm>
            <a:off x="4748982" y="-127727"/>
            <a:ext cx="5820696" cy="921200"/>
          </a:xfrm>
          <a:prstGeom prst="rect">
            <a:avLst/>
          </a:prstGeom>
        </p:spPr>
        <p:txBody>
          <a:bodyPr spcFirstLastPara="1" wrap="square" lIns="121900" tIns="121900" rIns="121900" bIns="121900" anchor="t" anchorCtr="0">
            <a:noAutofit/>
          </a:bodyPr>
          <a:lstStyle/>
          <a:p>
            <a:r>
              <a:rPr lang="en" dirty="0"/>
              <a:t>METHODOLOGY</a:t>
            </a:r>
            <a:endParaRPr dirty="0"/>
          </a:p>
        </p:txBody>
      </p:sp>
      <p:sp>
        <p:nvSpPr>
          <p:cNvPr id="246" name="Google Shape;246;p30"/>
          <p:cNvSpPr txBox="1">
            <a:spLocks noGrp="1"/>
          </p:cNvSpPr>
          <p:nvPr>
            <p:ph type="subTitle" idx="1"/>
          </p:nvPr>
        </p:nvSpPr>
        <p:spPr>
          <a:xfrm>
            <a:off x="158240" y="862545"/>
            <a:ext cx="7206121" cy="5897133"/>
          </a:xfrm>
          <a:prstGeom prst="rect">
            <a:avLst/>
          </a:prstGeom>
        </p:spPr>
        <p:txBody>
          <a:bodyPr spcFirstLastPara="1" wrap="square" lIns="121900" tIns="121900" rIns="121900" bIns="121900" anchor="t" anchorCtr="0">
            <a:noAutofit/>
          </a:bodyPr>
          <a:lstStyle/>
          <a:p>
            <a:pPr marL="139700" indent="0">
              <a:buNone/>
            </a:pPr>
            <a:r>
              <a:rPr lang="en-US" sz="1400" b="1" dirty="0">
                <a:latin typeface="Times New Roman" panose="02020603050405020304" pitchFamily="18" charset="0"/>
                <a:cs typeface="Times New Roman" panose="02020603050405020304" pitchFamily="18" charset="0"/>
              </a:rPr>
              <a:t>2.1 Data Collection and Preprocessing</a:t>
            </a:r>
          </a:p>
          <a:p>
            <a:pPr marL="139700" indent="0">
              <a:buNone/>
            </a:pPr>
            <a:endParaRPr lang="en-US" sz="140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The dataset comprises real and deepfake images/videos collected from Face Forensics++, Celeb-DF, and other sources.</a:t>
            </a:r>
          </a:p>
          <a:p>
            <a:pPr>
              <a:buFont typeface="Arial" panose="020B0604020202020204" pitchFamily="34" charset="0"/>
              <a:buChar char="•"/>
            </a:pPr>
            <a:endParaRPr lang="en-US" sz="1400" b="1" dirty="0">
              <a:latin typeface="Times New Roman" panose="02020603050405020304" pitchFamily="18" charset="0"/>
              <a:cs typeface="Times New Roman" panose="02020603050405020304" pitchFamily="18" charset="0"/>
            </a:endParaRPr>
          </a:p>
          <a:p>
            <a:pPr marL="139700" indent="0">
              <a:buNone/>
            </a:pPr>
            <a:r>
              <a:rPr lang="en-US" sz="1400" b="1" dirty="0">
                <a:latin typeface="Times New Roman" panose="02020603050405020304" pitchFamily="18" charset="0"/>
                <a:cs typeface="Times New Roman" panose="02020603050405020304" pitchFamily="18" charset="0"/>
              </a:rPr>
              <a:t>Preprocessing steps include:</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Resizing images to standard dimensions.</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Normalization of pixel values for consistency.</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Data augmentation techniques (flipping, rotation, color jitter) to enhance model robustness</a:t>
            </a:r>
          </a:p>
          <a:p>
            <a:pPr marL="139700" indent="0">
              <a:buNone/>
            </a:pPr>
            <a:endParaRPr lang="en-US" sz="1400" b="1" dirty="0">
              <a:latin typeface="Times New Roman" panose="02020603050405020304" pitchFamily="18" charset="0"/>
              <a:cs typeface="Times New Roman" panose="02020603050405020304" pitchFamily="18" charset="0"/>
            </a:endParaRPr>
          </a:p>
          <a:p>
            <a:pPr marL="139700" indent="0">
              <a:buNone/>
            </a:pPr>
            <a:r>
              <a:rPr lang="en-US" sz="1400" b="1" dirty="0">
                <a:latin typeface="Times New Roman" panose="02020603050405020304" pitchFamily="18" charset="0"/>
                <a:cs typeface="Times New Roman" panose="02020603050405020304" pitchFamily="18" charset="0"/>
              </a:rPr>
              <a:t>2.2 Model Architecture</a:t>
            </a:r>
          </a:p>
          <a:p>
            <a:pPr marL="139700" indent="0">
              <a:buNone/>
            </a:pPr>
            <a:endParaRPr lang="en-US" sz="1400" b="1"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The deepfake detection model is built using a CNN-based architecture with transfer learning from pre-trained models such as EfficientNet-B0 and </a:t>
            </a:r>
            <a:r>
              <a:rPr lang="en-US" sz="1400" b="1" dirty="0" err="1">
                <a:latin typeface="Times New Roman" panose="02020603050405020304" pitchFamily="18" charset="0"/>
                <a:cs typeface="Times New Roman" panose="02020603050405020304" pitchFamily="18" charset="0"/>
              </a:rPr>
              <a:t>Xception</a:t>
            </a:r>
            <a:r>
              <a:rPr lang="en-US" sz="1400" b="1" dirty="0">
                <a:latin typeface="Times New Roman" panose="02020603050405020304" pitchFamily="18" charset="0"/>
                <a:cs typeface="Times New Roman" panose="02020603050405020304" pitchFamily="18" charset="0"/>
              </a:rPr>
              <a:t> Net, known for their high accuracy in image classification tasks.</a:t>
            </a:r>
          </a:p>
          <a:p>
            <a:endParaRPr lang="en-US" sz="1400" b="1" dirty="0">
              <a:latin typeface="Times New Roman" panose="02020603050405020304" pitchFamily="18" charset="0"/>
              <a:cs typeface="Times New Roman" panose="02020603050405020304" pitchFamily="18" charset="0"/>
            </a:endParaRPr>
          </a:p>
          <a:p>
            <a:pPr marL="139700" indent="0">
              <a:buNone/>
            </a:pPr>
            <a:r>
              <a:rPr lang="en-US" sz="1400" b="1" dirty="0">
                <a:latin typeface="Times New Roman" panose="02020603050405020304" pitchFamily="18" charset="0"/>
                <a:cs typeface="Times New Roman" panose="02020603050405020304" pitchFamily="18" charset="0"/>
              </a:rPr>
              <a:t>Layers Used:</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Convolutional Layers: Feature extraction from input images.</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Batch Normalization &amp; Dropout: Prevents overfitting.</a:t>
            </a:r>
          </a:p>
          <a:p>
            <a:pPr marL="742950" lvl="1" indent="-285750" algn="l">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Fully Connected Layers: Outputs classification as Real or Deepfake.</a:t>
            </a:r>
          </a:p>
          <a:p>
            <a:pPr marL="426709" indent="-397923"/>
            <a:endParaRPr dirty="0"/>
          </a:p>
        </p:txBody>
      </p:sp>
      <p:sp>
        <p:nvSpPr>
          <p:cNvPr id="3" name="TextBox 2">
            <a:extLst>
              <a:ext uri="{FF2B5EF4-FFF2-40B4-BE49-F238E27FC236}">
                <a16:creationId xmlns:a16="http://schemas.microsoft.com/office/drawing/2014/main" id="{46351892-E4E8-EF1A-E593-EDF148C2786E}"/>
              </a:ext>
            </a:extLst>
          </p:cNvPr>
          <p:cNvSpPr txBox="1"/>
          <p:nvPr/>
        </p:nvSpPr>
        <p:spPr>
          <a:xfrm>
            <a:off x="7028003" y="3293150"/>
            <a:ext cx="4246880" cy="584775"/>
          </a:xfrm>
          <a:prstGeom prst="rect">
            <a:avLst/>
          </a:prstGeom>
          <a:noFill/>
        </p:spPr>
        <p:txBody>
          <a:bodyPr wrap="square">
            <a:spAutoFit/>
          </a:bodyPr>
          <a:lstStyle/>
          <a:p>
            <a:pPr marL="139700" indent="0">
              <a:buNone/>
            </a:pPr>
            <a:r>
              <a:rPr lang="en-US" sz="1600" b="1" i="1" dirty="0">
                <a:solidFill>
                  <a:schemeClr val="bg1"/>
                </a:solidFill>
                <a:latin typeface="Times New Roman" panose="02020603050405020304" pitchFamily="18" charset="0"/>
                <a:cs typeface="Times New Roman" panose="02020603050405020304" pitchFamily="18" charset="0"/>
              </a:rPr>
              <a:t>📌 Figure 3: Sample Preprocessed Images (Real vs. Deepfake)</a:t>
            </a:r>
          </a:p>
        </p:txBody>
      </p:sp>
      <p:pic>
        <p:nvPicPr>
          <p:cNvPr id="1026" name="Picture 2">
            <a:extLst>
              <a:ext uri="{FF2B5EF4-FFF2-40B4-BE49-F238E27FC236}">
                <a16:creationId xmlns:a16="http://schemas.microsoft.com/office/drawing/2014/main" id="{19B5ECB0-CDCD-00FF-2D3C-BA17CEC419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4240" y="793473"/>
            <a:ext cx="4003040" cy="2411659"/>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7DE7D729-CE00-5408-5A8C-F5D920695E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54240" y="3877925"/>
            <a:ext cx="4003040" cy="224857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D4E8C88-DDDA-AE48-CD78-B734EF46210A}"/>
              </a:ext>
            </a:extLst>
          </p:cNvPr>
          <p:cNvSpPr txBox="1"/>
          <p:nvPr/>
        </p:nvSpPr>
        <p:spPr>
          <a:xfrm>
            <a:off x="7132320" y="6243975"/>
            <a:ext cx="4246880" cy="584775"/>
          </a:xfrm>
          <a:prstGeom prst="rect">
            <a:avLst/>
          </a:prstGeom>
          <a:noFill/>
        </p:spPr>
        <p:txBody>
          <a:bodyPr wrap="square">
            <a:spAutoFit/>
          </a:bodyPr>
          <a:lstStyle/>
          <a:p>
            <a:r>
              <a:rPr lang="en-US" sz="1400" b="1" i="1" dirty="0">
                <a:solidFill>
                  <a:schemeClr val="bg1"/>
                </a:solidFill>
                <a:latin typeface="Times New Roman" panose="02020603050405020304" pitchFamily="18" charset="0"/>
                <a:cs typeface="Times New Roman" panose="02020603050405020304" pitchFamily="18" charset="0"/>
              </a:rPr>
              <a:t>📌 Figure 4  :</a:t>
            </a:r>
            <a:r>
              <a:rPr lang="en-US" sz="1400" b="1" i="1" dirty="0">
                <a:solidFill>
                  <a:srgbClr val="F0F6FC"/>
                </a:solidFill>
                <a:effectLst/>
                <a:latin typeface="Times New Roman" panose="02020603050405020304" pitchFamily="18" charset="0"/>
                <a:cs typeface="Times New Roman" panose="02020603050405020304" pitchFamily="18" charset="0"/>
              </a:rPr>
              <a:t> </a:t>
            </a:r>
            <a:r>
              <a:rPr lang="en-US" sz="1600" b="1" i="1" dirty="0">
                <a:solidFill>
                  <a:srgbClr val="F0F6FC"/>
                </a:solidFill>
                <a:latin typeface="Times New Roman" panose="02020603050405020304" pitchFamily="18" charset="0"/>
                <a:cs typeface="Times New Roman" panose="02020603050405020304" pitchFamily="18" charset="0"/>
              </a:rPr>
              <a:t>I</a:t>
            </a:r>
            <a:r>
              <a:rPr lang="en-US" sz="1600" b="1" i="1" dirty="0">
                <a:solidFill>
                  <a:srgbClr val="F0F6FC"/>
                </a:solidFill>
                <a:effectLst/>
                <a:latin typeface="Times New Roman" panose="02020603050405020304" pitchFamily="18" charset="0"/>
                <a:cs typeface="Times New Roman" panose="02020603050405020304" pitchFamily="18" charset="0"/>
              </a:rPr>
              <a:t>llustrating Convolutional Neural Network (Conv Net</a:t>
            </a:r>
            <a:r>
              <a:rPr lang="en-US" sz="1600" b="0" i="0" dirty="0">
                <a:solidFill>
                  <a:srgbClr val="F0F6FC"/>
                </a:solidFill>
                <a:effectLst/>
                <a:latin typeface="-apple-system"/>
              </a:rPr>
              <a:t>)</a:t>
            </a:r>
            <a:endParaRPr lang="en-IN" sz="1600" dirty="0"/>
          </a:p>
        </p:txBody>
      </p:sp>
    </p:spTree>
    <p:extLst>
      <p:ext uri="{BB962C8B-B14F-4D97-AF65-F5344CB8AC3E}">
        <p14:creationId xmlns:p14="http://schemas.microsoft.com/office/powerpoint/2010/main" val="1431868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3">
          <a:extLst>
            <a:ext uri="{FF2B5EF4-FFF2-40B4-BE49-F238E27FC236}">
              <a16:creationId xmlns:a16="http://schemas.microsoft.com/office/drawing/2014/main" id="{3F362FC4-7E6C-81CC-CC5A-AF2A5AB6DFA0}"/>
            </a:ext>
          </a:extLst>
        </p:cNvPr>
        <p:cNvGrpSpPr/>
        <p:nvPr/>
      </p:nvGrpSpPr>
      <p:grpSpPr>
        <a:xfrm>
          <a:off x="0" y="0"/>
          <a:ext cx="0" cy="0"/>
          <a:chOff x="0" y="0"/>
          <a:chExt cx="0" cy="0"/>
        </a:xfrm>
      </p:grpSpPr>
      <p:sp>
        <p:nvSpPr>
          <p:cNvPr id="244" name="Google Shape;244;p30">
            <a:extLst>
              <a:ext uri="{FF2B5EF4-FFF2-40B4-BE49-F238E27FC236}">
                <a16:creationId xmlns:a16="http://schemas.microsoft.com/office/drawing/2014/main" id="{85B57177-7949-1057-1399-3AB416D047BE}"/>
              </a:ext>
            </a:extLst>
          </p:cNvPr>
          <p:cNvSpPr/>
          <p:nvPr/>
        </p:nvSpPr>
        <p:spPr>
          <a:xfrm>
            <a:off x="9811217" y="960867"/>
            <a:ext cx="1949200" cy="1949200"/>
          </a:xfrm>
          <a:prstGeom prst="ellipse">
            <a:avLst/>
          </a:pr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5" name="Google Shape;245;p30">
            <a:extLst>
              <a:ext uri="{FF2B5EF4-FFF2-40B4-BE49-F238E27FC236}">
                <a16:creationId xmlns:a16="http://schemas.microsoft.com/office/drawing/2014/main" id="{BB3160D6-3287-8516-630F-F368466A91CB}"/>
              </a:ext>
            </a:extLst>
          </p:cNvPr>
          <p:cNvSpPr txBox="1">
            <a:spLocks noGrp="1"/>
          </p:cNvSpPr>
          <p:nvPr>
            <p:ph type="title"/>
          </p:nvPr>
        </p:nvSpPr>
        <p:spPr>
          <a:xfrm>
            <a:off x="4748982" y="-127727"/>
            <a:ext cx="5820696" cy="921200"/>
          </a:xfrm>
          <a:prstGeom prst="rect">
            <a:avLst/>
          </a:prstGeom>
        </p:spPr>
        <p:txBody>
          <a:bodyPr spcFirstLastPara="1" wrap="square" lIns="121900" tIns="121900" rIns="121900" bIns="121900" anchor="t" anchorCtr="0">
            <a:noAutofit/>
          </a:bodyPr>
          <a:lstStyle/>
          <a:p>
            <a:r>
              <a:rPr lang="en" dirty="0"/>
              <a:t>METHODOLOGY</a:t>
            </a:r>
            <a:endParaRPr dirty="0"/>
          </a:p>
        </p:txBody>
      </p:sp>
      <p:sp>
        <p:nvSpPr>
          <p:cNvPr id="246" name="Google Shape;246;p30">
            <a:extLst>
              <a:ext uri="{FF2B5EF4-FFF2-40B4-BE49-F238E27FC236}">
                <a16:creationId xmlns:a16="http://schemas.microsoft.com/office/drawing/2014/main" id="{1D96C214-9868-3FC2-CD50-A8447D5BCB4A}"/>
              </a:ext>
            </a:extLst>
          </p:cNvPr>
          <p:cNvSpPr txBox="1">
            <a:spLocks noGrp="1"/>
          </p:cNvSpPr>
          <p:nvPr>
            <p:ph type="subTitle" idx="1"/>
          </p:nvPr>
        </p:nvSpPr>
        <p:spPr>
          <a:xfrm>
            <a:off x="158241" y="862545"/>
            <a:ext cx="6821680" cy="5897133"/>
          </a:xfrm>
          <a:prstGeom prst="rect">
            <a:avLst/>
          </a:prstGeom>
        </p:spPr>
        <p:txBody>
          <a:bodyPr spcFirstLastPara="1" wrap="square" lIns="121900" tIns="121900" rIns="121900" bIns="121900" anchor="t" anchorCtr="0">
            <a:noAutofit/>
          </a:bodyPr>
          <a:lstStyle/>
          <a:p>
            <a:pPr marL="139700" indent="0" algn="just">
              <a:buNone/>
            </a:pPr>
            <a:r>
              <a:rPr lang="en-US" sz="1400" b="1" dirty="0">
                <a:latin typeface="Times New Roman" panose="02020603050405020304" pitchFamily="18" charset="0"/>
                <a:cs typeface="Times New Roman" panose="02020603050405020304" pitchFamily="18" charset="0"/>
              </a:rPr>
              <a:t>2.3  </a:t>
            </a:r>
            <a:r>
              <a:rPr lang="en-US" sz="1800" b="1" dirty="0">
                <a:latin typeface="Times New Roman" panose="02020603050405020304" pitchFamily="18" charset="0"/>
                <a:cs typeface="Times New Roman" panose="02020603050405020304" pitchFamily="18" charset="0"/>
              </a:rPr>
              <a:t>Implementation</a:t>
            </a:r>
          </a:p>
          <a:p>
            <a:pPr marL="139700" indent="0" algn="just">
              <a:buNone/>
            </a:pPr>
            <a:endParaRPr lang="en-US" sz="1800" b="1" dirty="0">
              <a:latin typeface="Times New Roman" panose="02020603050405020304" pitchFamily="18" charset="0"/>
              <a:cs typeface="Times New Roman" panose="02020603050405020304" pitchFamily="18" charset="0"/>
            </a:endParaRPr>
          </a:p>
          <a:p>
            <a:pPr algn="just"/>
            <a:r>
              <a:rPr lang="en-US" sz="1400" b="1" dirty="0">
                <a:latin typeface="Times New Roman" panose="02020603050405020304" pitchFamily="18" charset="0"/>
                <a:cs typeface="Times New Roman" panose="02020603050405020304" pitchFamily="18" charset="0"/>
              </a:rPr>
              <a:t>System Workflow</a:t>
            </a:r>
          </a:p>
          <a:p>
            <a:pPr algn="just"/>
            <a:endParaRPr lang="en-US" sz="1400" b="1"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User Uploads a File or URL : analysis of URL is done and report is generated.</a:t>
            </a:r>
          </a:p>
          <a:p>
            <a:pPr algn="just">
              <a:buFont typeface="Arial" panose="020B0604020202020204" pitchFamily="34" charset="0"/>
              <a:buChar char="•"/>
            </a:pPr>
            <a:endParaRPr lang="en-US" sz="1400" b="1"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Model Processes the Input: </a:t>
            </a:r>
          </a:p>
          <a:p>
            <a:pPr marL="742950" lvl="1" indent="-285750"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For images: Feature extraction using CNN.</a:t>
            </a:r>
          </a:p>
          <a:p>
            <a:pPr marL="742950" lvl="1" indent="-285750"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For videos: Frame-by-frame analysis.</a:t>
            </a:r>
          </a:p>
          <a:p>
            <a:pPr marL="742950" lvl="1" indent="-285750"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For audio: Converts waveform to spectrograms.</a:t>
            </a:r>
          </a:p>
          <a:p>
            <a:pPr marL="742950" lvl="1" indent="-285750" algn="just">
              <a:buFont typeface="Arial" panose="020B0604020202020204" pitchFamily="34" charset="0"/>
              <a:buChar char="•"/>
            </a:pPr>
            <a:endParaRPr lang="en-US" sz="1400" b="1"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Classification: </a:t>
            </a:r>
          </a:p>
          <a:p>
            <a:pPr marL="742950" lvl="1" indent="-285750"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Model predicts whether the input is Real or Deepfake.</a:t>
            </a:r>
          </a:p>
          <a:p>
            <a:pPr marL="742950" lvl="1" indent="-285750"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Probability scores indicate confidence levels in the prediction.</a:t>
            </a:r>
          </a:p>
          <a:p>
            <a:pPr marL="742950" lvl="1" indent="-285750" algn="just">
              <a:buFont typeface="+mj-lt"/>
              <a:buAutoNum type="arabicPeriod"/>
            </a:pPr>
            <a:endParaRPr lang="en-US" sz="1400" b="1"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Result Display on UI </a:t>
            </a:r>
          </a:p>
          <a:p>
            <a:pPr marL="742950" lvl="1" indent="-285750" algn="just">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Outputs "Real" or "Deepfake" with confidence percentages.</a:t>
            </a:r>
          </a:p>
          <a:p>
            <a:pPr marL="426709" indent="-397923"/>
            <a:endParaRPr dirty="0"/>
          </a:p>
        </p:txBody>
      </p:sp>
      <p:pic>
        <p:nvPicPr>
          <p:cNvPr id="2050" name="Picture 2">
            <a:extLst>
              <a:ext uri="{FF2B5EF4-FFF2-40B4-BE49-F238E27FC236}">
                <a16:creationId xmlns:a16="http://schemas.microsoft.com/office/drawing/2014/main" id="{48BE4C3E-8E74-AFB2-648D-C4B23B4B00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1360" y="862545"/>
            <a:ext cx="4185919" cy="226321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0B0B2A3-89F8-4194-404F-2F575957EAED}"/>
              </a:ext>
            </a:extLst>
          </p:cNvPr>
          <p:cNvSpPr txBox="1"/>
          <p:nvPr/>
        </p:nvSpPr>
        <p:spPr>
          <a:xfrm>
            <a:off x="7010399" y="3203270"/>
            <a:ext cx="4246880" cy="584775"/>
          </a:xfrm>
          <a:prstGeom prst="rect">
            <a:avLst/>
          </a:prstGeom>
          <a:noFill/>
        </p:spPr>
        <p:txBody>
          <a:bodyPr wrap="square">
            <a:spAutoFit/>
          </a:bodyPr>
          <a:lstStyle/>
          <a:p>
            <a:pPr marL="139700" indent="0">
              <a:buNone/>
            </a:pPr>
            <a:r>
              <a:rPr lang="en-US" sz="1600" b="1" i="1" dirty="0">
                <a:solidFill>
                  <a:schemeClr val="bg1"/>
                </a:solidFill>
                <a:latin typeface="Times New Roman" panose="02020603050405020304" pitchFamily="18" charset="0"/>
                <a:cs typeface="Times New Roman" panose="02020603050405020304" pitchFamily="18" charset="0"/>
              </a:rPr>
              <a:t>📌 Figure 5: Workflow of  Video Analysis (Frame by Frame) </a:t>
            </a:r>
          </a:p>
        </p:txBody>
      </p:sp>
      <p:pic>
        <p:nvPicPr>
          <p:cNvPr id="2052" name="Picture 4">
            <a:extLst>
              <a:ext uri="{FF2B5EF4-FFF2-40B4-BE49-F238E27FC236}">
                <a16:creationId xmlns:a16="http://schemas.microsoft.com/office/drawing/2014/main" id="{2EFEEFF4-CF9B-CA78-15FD-3082555BE33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62557" y="3779603"/>
            <a:ext cx="4203523" cy="221585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681AF97-CC20-6EA3-1744-79C992EF9193}"/>
              </a:ext>
            </a:extLst>
          </p:cNvPr>
          <p:cNvSpPr txBox="1"/>
          <p:nvPr/>
        </p:nvSpPr>
        <p:spPr>
          <a:xfrm>
            <a:off x="6907439" y="6040823"/>
            <a:ext cx="4513757" cy="584775"/>
          </a:xfrm>
          <a:prstGeom prst="rect">
            <a:avLst/>
          </a:prstGeom>
          <a:noFill/>
        </p:spPr>
        <p:txBody>
          <a:bodyPr wrap="square">
            <a:spAutoFit/>
          </a:bodyPr>
          <a:lstStyle/>
          <a:p>
            <a:pPr marL="139700" indent="0">
              <a:buNone/>
            </a:pPr>
            <a:r>
              <a:rPr lang="en-US" sz="1600" b="1" i="1" dirty="0">
                <a:solidFill>
                  <a:schemeClr val="bg1"/>
                </a:solidFill>
                <a:latin typeface="Times New Roman" panose="02020603050405020304" pitchFamily="18" charset="0"/>
                <a:cs typeface="Times New Roman" panose="02020603050405020304" pitchFamily="18" charset="0"/>
              </a:rPr>
              <a:t>📌 Figure 6: Workflow of  Deepfake Detection(IMAGE).</a:t>
            </a:r>
          </a:p>
        </p:txBody>
      </p:sp>
    </p:spTree>
    <p:extLst>
      <p:ext uri="{BB962C8B-B14F-4D97-AF65-F5344CB8AC3E}">
        <p14:creationId xmlns:p14="http://schemas.microsoft.com/office/powerpoint/2010/main" val="36846160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A3A78-C384-E404-EBFC-2E16A875068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6962BAB-E51A-FC73-FA24-1D8EDDAF05D6}"/>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1104007281"/>
      </p:ext>
    </p:extLst>
  </p:cSld>
  <p:clrMapOvr>
    <a:masterClrMapping/>
  </p:clrMapOvr>
</p:sld>
</file>

<file path=ppt/theme/theme1.xml><?xml version="1.0" encoding="utf-8"?>
<a:theme xmlns:a="http://schemas.openxmlformats.org/drawingml/2006/main" name="Dark Marketing Basic Template by Slidesgo">
  <a:themeElements>
    <a:clrScheme name="Simple Light">
      <a:dk1>
        <a:srgbClr val="0E0E0E"/>
      </a:dk1>
      <a:lt1>
        <a:srgbClr val="FFFFFF"/>
      </a:lt1>
      <a:dk2>
        <a:srgbClr val="135E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Dark Marketing Basic Template by Slidesgo">
  <a:themeElements>
    <a:clrScheme name="Simple Light">
      <a:dk1>
        <a:srgbClr val="0E0E0E"/>
      </a:dk1>
      <a:lt1>
        <a:srgbClr val="FFFFFF"/>
      </a:lt1>
      <a:dk2>
        <a:srgbClr val="135E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pptA673.tmp</Template>
  <TotalTime>313</TotalTime>
  <Words>914</Words>
  <Application>Microsoft Office PowerPoint</Application>
  <PresentationFormat>Widescreen</PresentationFormat>
  <Paragraphs>114</Paragraphs>
  <Slides>16</Slides>
  <Notes>6</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16</vt:i4>
      </vt:variant>
    </vt:vector>
  </HeadingPairs>
  <TitlesOfParts>
    <vt:vector size="28" baseType="lpstr">
      <vt:lpstr>-apple-system</vt:lpstr>
      <vt:lpstr>Arial</vt:lpstr>
      <vt:lpstr>Arial Black</vt:lpstr>
      <vt:lpstr>Calibri</vt:lpstr>
      <vt:lpstr>Cascadia Code</vt:lpstr>
      <vt:lpstr>DM Serif Display</vt:lpstr>
      <vt:lpstr>Inter</vt:lpstr>
      <vt:lpstr>Inter Light</vt:lpstr>
      <vt:lpstr>Nunito Light</vt:lpstr>
      <vt:lpstr>Times New Roman</vt:lpstr>
      <vt:lpstr>Dark Marketing Basic Template by Slidesgo</vt:lpstr>
      <vt:lpstr>1_Dark Marketing Basic Template by Slidesgo</vt:lpstr>
      <vt:lpstr>PowerPoint Presentation</vt:lpstr>
      <vt:lpstr>PowerPoint Presentation</vt:lpstr>
      <vt:lpstr>PowerPoint Presentation</vt:lpstr>
      <vt:lpstr>PowerPoint Presentation</vt:lpstr>
      <vt:lpstr>PROPOSED SYSTEM</vt:lpstr>
      <vt:lpstr> SYSTEM OVERVIEW</vt:lpstr>
      <vt:lpstr>METHODOLOGY</vt:lpstr>
      <vt:lpstr>METHODOLOGY</vt:lpstr>
      <vt:lpstr>PowerPoint Presentation</vt:lpstr>
      <vt:lpstr>PowerPoint Presentation</vt:lpstr>
      <vt:lpstr>PowerPoint Presentation</vt:lpstr>
      <vt:lpstr>PowerPoint Presentation</vt:lpstr>
      <vt:lpstr>Results &amp; Discussion</vt:lpstr>
      <vt:lpstr>Results &amp; Discussion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Manoj Paradesi</dc:creator>
  <cp:lastModifiedBy>sreejith s</cp:lastModifiedBy>
  <cp:revision>6</cp:revision>
  <dcterms:created xsi:type="dcterms:W3CDTF">2025-02-28T14:54:05Z</dcterms:created>
  <dcterms:modified xsi:type="dcterms:W3CDTF">2025-03-07T06:48:10Z</dcterms:modified>
</cp:coreProperties>
</file>

<file path=docProps/thumbnail.jpeg>
</file>